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4"/>
  </p:notesMasterIdLst>
  <p:sldIdLst>
    <p:sldId id="256" r:id="rId3"/>
    <p:sldId id="257" r:id="rId4"/>
    <p:sldId id="17273" r:id="rId5"/>
    <p:sldId id="17274" r:id="rId6"/>
    <p:sldId id="266" r:id="rId7"/>
    <p:sldId id="17224" r:id="rId8"/>
    <p:sldId id="269" r:id="rId9"/>
    <p:sldId id="17275" r:id="rId10"/>
    <p:sldId id="17276" r:id="rId11"/>
    <p:sldId id="17282" r:id="rId12"/>
    <p:sldId id="17277" r:id="rId13"/>
    <p:sldId id="17278" r:id="rId14"/>
    <p:sldId id="17279" r:id="rId15"/>
    <p:sldId id="17280" r:id="rId16"/>
    <p:sldId id="260" r:id="rId17"/>
    <p:sldId id="259" r:id="rId18"/>
    <p:sldId id="17283" r:id="rId19"/>
    <p:sldId id="17285" r:id="rId20"/>
    <p:sldId id="17286" r:id="rId21"/>
    <p:sldId id="17287" r:id="rId22"/>
    <p:sldId id="17288" r:id="rId23"/>
    <p:sldId id="17289" r:id="rId24"/>
    <p:sldId id="17290" r:id="rId25"/>
    <p:sldId id="17291" r:id="rId26"/>
    <p:sldId id="17292" r:id="rId27"/>
    <p:sldId id="17293" r:id="rId28"/>
    <p:sldId id="17294" r:id="rId29"/>
    <p:sldId id="262" r:id="rId30"/>
    <p:sldId id="280" r:id="rId31"/>
    <p:sldId id="17271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72"/>
    <a:srgbClr val="447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76" d="100"/>
          <a:sy n="76" d="100"/>
        </p:scale>
        <p:origin x="8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F2787E-7949-40B7-934B-2B3CC155353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8D6E22-421F-43FC-9464-826CA352240A}">
      <dgm:prSet/>
      <dgm:spPr/>
      <dgm:t>
        <a:bodyPr/>
        <a:lstStyle/>
        <a:p>
          <a:r>
            <a:rPr lang="en-US"/>
            <a:t>What kind of tools?</a:t>
          </a:r>
        </a:p>
      </dgm:t>
    </dgm:pt>
    <dgm:pt modelId="{A44C1030-5375-4C8A-95EC-B1F14A4C93EB}" type="parTrans" cxnId="{DF5A7A71-FCDD-4DFA-BC76-725A2BA97E98}">
      <dgm:prSet/>
      <dgm:spPr/>
      <dgm:t>
        <a:bodyPr/>
        <a:lstStyle/>
        <a:p>
          <a:endParaRPr lang="en-US"/>
        </a:p>
      </dgm:t>
    </dgm:pt>
    <dgm:pt modelId="{392CD0E5-13D7-4598-8DB9-331D5A542D78}" type="sibTrans" cxnId="{DF5A7A71-FCDD-4DFA-BC76-725A2BA97E98}">
      <dgm:prSet/>
      <dgm:spPr/>
      <dgm:t>
        <a:bodyPr/>
        <a:lstStyle/>
        <a:p>
          <a:endParaRPr lang="en-US"/>
        </a:p>
      </dgm:t>
    </dgm:pt>
    <dgm:pt modelId="{7E296DB4-46DA-45D1-B848-FACA5AB59B35}">
      <dgm:prSet/>
      <dgm:spPr/>
      <dgm:t>
        <a:bodyPr/>
        <a:lstStyle/>
        <a:p>
          <a:r>
            <a:rPr lang="en-US"/>
            <a:t>What does it mean for us?</a:t>
          </a:r>
        </a:p>
      </dgm:t>
    </dgm:pt>
    <dgm:pt modelId="{A1B00649-7942-4EED-AFE4-584BB7E2DC5D}" type="parTrans" cxnId="{0FAA3FA6-371A-4790-8063-9D5C583AE2F7}">
      <dgm:prSet/>
      <dgm:spPr/>
      <dgm:t>
        <a:bodyPr/>
        <a:lstStyle/>
        <a:p>
          <a:endParaRPr lang="en-US"/>
        </a:p>
      </dgm:t>
    </dgm:pt>
    <dgm:pt modelId="{FB4352E4-B03C-47ED-A850-E83F81C424C8}" type="sibTrans" cxnId="{0FAA3FA6-371A-4790-8063-9D5C583AE2F7}">
      <dgm:prSet/>
      <dgm:spPr/>
      <dgm:t>
        <a:bodyPr/>
        <a:lstStyle/>
        <a:p>
          <a:endParaRPr lang="en-US"/>
        </a:p>
      </dgm:t>
    </dgm:pt>
    <dgm:pt modelId="{416242CB-D427-44C8-AC89-9C21FD491965}">
      <dgm:prSet/>
      <dgm:spPr/>
      <dgm:t>
        <a:bodyPr/>
        <a:lstStyle/>
        <a:p>
          <a:r>
            <a:rPr lang="en-US"/>
            <a:t>What do we need?</a:t>
          </a:r>
        </a:p>
      </dgm:t>
    </dgm:pt>
    <dgm:pt modelId="{AC74256A-7A8B-4773-BA93-6205A76FA978}" type="parTrans" cxnId="{7A13BF25-C8EA-4D9D-878B-2C00086DC32E}">
      <dgm:prSet/>
      <dgm:spPr/>
      <dgm:t>
        <a:bodyPr/>
        <a:lstStyle/>
        <a:p>
          <a:endParaRPr lang="en-US"/>
        </a:p>
      </dgm:t>
    </dgm:pt>
    <dgm:pt modelId="{112595B7-01C3-40AB-ACC0-982BD68B97C3}" type="sibTrans" cxnId="{7A13BF25-C8EA-4D9D-878B-2C00086DC32E}">
      <dgm:prSet/>
      <dgm:spPr/>
      <dgm:t>
        <a:bodyPr/>
        <a:lstStyle/>
        <a:p>
          <a:endParaRPr lang="en-US"/>
        </a:p>
      </dgm:t>
    </dgm:pt>
    <dgm:pt modelId="{2304CF16-9663-47B0-8AD0-92A5AE684D4D}" type="pres">
      <dgm:prSet presAssocID="{17F2787E-7949-40B7-934B-2B3CC155353D}" presName="root" presStyleCnt="0">
        <dgm:presLayoutVars>
          <dgm:dir/>
          <dgm:resizeHandles val="exact"/>
        </dgm:presLayoutVars>
      </dgm:prSet>
      <dgm:spPr/>
    </dgm:pt>
    <dgm:pt modelId="{9B467D17-5211-4D27-BC68-AD0D76EF6A86}" type="pres">
      <dgm:prSet presAssocID="{868D6E22-421F-43FC-9464-826CA352240A}" presName="compNode" presStyleCnt="0"/>
      <dgm:spPr/>
    </dgm:pt>
    <dgm:pt modelId="{44921400-16B0-4272-B700-70A5F8BFC2DC}" type="pres">
      <dgm:prSet presAssocID="{868D6E22-421F-43FC-9464-826CA35224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A95241E-8093-4F10-ABF8-EC5C2FA2012A}" type="pres">
      <dgm:prSet presAssocID="{868D6E22-421F-43FC-9464-826CA352240A}" presName="spaceRect" presStyleCnt="0"/>
      <dgm:spPr/>
    </dgm:pt>
    <dgm:pt modelId="{F98B9FEF-5A8E-4BC9-B5B2-D1356C0D6B1A}" type="pres">
      <dgm:prSet presAssocID="{868D6E22-421F-43FC-9464-826CA352240A}" presName="textRect" presStyleLbl="revTx" presStyleIdx="0" presStyleCnt="3">
        <dgm:presLayoutVars>
          <dgm:chMax val="1"/>
          <dgm:chPref val="1"/>
        </dgm:presLayoutVars>
      </dgm:prSet>
      <dgm:spPr/>
    </dgm:pt>
    <dgm:pt modelId="{95EB0F5C-AE94-43D4-957A-3018D7533693}" type="pres">
      <dgm:prSet presAssocID="{392CD0E5-13D7-4598-8DB9-331D5A542D78}" presName="sibTrans" presStyleCnt="0"/>
      <dgm:spPr/>
    </dgm:pt>
    <dgm:pt modelId="{C800CE0E-FF77-4127-ACBB-3BED08AF3599}" type="pres">
      <dgm:prSet presAssocID="{7E296DB4-46DA-45D1-B848-FACA5AB59B35}" presName="compNode" presStyleCnt="0"/>
      <dgm:spPr/>
    </dgm:pt>
    <dgm:pt modelId="{130639FA-D3B2-41FD-B760-81F1596F1CEB}" type="pres">
      <dgm:prSet presAssocID="{7E296DB4-46DA-45D1-B848-FACA5AB59B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95CF7CD-9A8F-4716-83FD-67F8087E5D7D}" type="pres">
      <dgm:prSet presAssocID="{7E296DB4-46DA-45D1-B848-FACA5AB59B35}" presName="spaceRect" presStyleCnt="0"/>
      <dgm:spPr/>
    </dgm:pt>
    <dgm:pt modelId="{EC147788-A7D7-43E4-A85F-D040C8B0F111}" type="pres">
      <dgm:prSet presAssocID="{7E296DB4-46DA-45D1-B848-FACA5AB59B35}" presName="textRect" presStyleLbl="revTx" presStyleIdx="1" presStyleCnt="3">
        <dgm:presLayoutVars>
          <dgm:chMax val="1"/>
          <dgm:chPref val="1"/>
        </dgm:presLayoutVars>
      </dgm:prSet>
      <dgm:spPr/>
    </dgm:pt>
    <dgm:pt modelId="{357F4072-DB40-45EF-ACA2-86390209C59A}" type="pres">
      <dgm:prSet presAssocID="{FB4352E4-B03C-47ED-A850-E83F81C424C8}" presName="sibTrans" presStyleCnt="0"/>
      <dgm:spPr/>
    </dgm:pt>
    <dgm:pt modelId="{58CDDF28-A331-4B39-9E71-C0CF1C02E55B}" type="pres">
      <dgm:prSet presAssocID="{416242CB-D427-44C8-AC89-9C21FD491965}" presName="compNode" presStyleCnt="0"/>
      <dgm:spPr/>
    </dgm:pt>
    <dgm:pt modelId="{1C2F5129-8361-4CD5-8BE8-62A632ABA3EA}" type="pres">
      <dgm:prSet presAssocID="{416242CB-D427-44C8-AC89-9C21FD4919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63933563-947A-41C1-9995-D00965F3A681}" type="pres">
      <dgm:prSet presAssocID="{416242CB-D427-44C8-AC89-9C21FD491965}" presName="spaceRect" presStyleCnt="0"/>
      <dgm:spPr/>
    </dgm:pt>
    <dgm:pt modelId="{CFEEB13D-C02F-4DA6-8B56-6AC26F500742}" type="pres">
      <dgm:prSet presAssocID="{416242CB-D427-44C8-AC89-9C21FD49196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DFC90C-9EF6-4918-B05C-046A6F3E95E0}" type="presOf" srcId="{416242CB-D427-44C8-AC89-9C21FD491965}" destId="{CFEEB13D-C02F-4DA6-8B56-6AC26F500742}" srcOrd="0" destOrd="0" presId="urn:microsoft.com/office/officeart/2018/2/layout/IconLabelList"/>
    <dgm:cxn modelId="{7A13BF25-C8EA-4D9D-878B-2C00086DC32E}" srcId="{17F2787E-7949-40B7-934B-2B3CC155353D}" destId="{416242CB-D427-44C8-AC89-9C21FD491965}" srcOrd="2" destOrd="0" parTransId="{AC74256A-7A8B-4773-BA93-6205A76FA978}" sibTransId="{112595B7-01C3-40AB-ACC0-982BD68B97C3}"/>
    <dgm:cxn modelId="{C0796B69-09C6-4214-BEB8-830CB59B42AB}" type="presOf" srcId="{17F2787E-7949-40B7-934B-2B3CC155353D}" destId="{2304CF16-9663-47B0-8AD0-92A5AE684D4D}" srcOrd="0" destOrd="0" presId="urn:microsoft.com/office/officeart/2018/2/layout/IconLabelList"/>
    <dgm:cxn modelId="{DF5A7A71-FCDD-4DFA-BC76-725A2BA97E98}" srcId="{17F2787E-7949-40B7-934B-2B3CC155353D}" destId="{868D6E22-421F-43FC-9464-826CA352240A}" srcOrd="0" destOrd="0" parTransId="{A44C1030-5375-4C8A-95EC-B1F14A4C93EB}" sibTransId="{392CD0E5-13D7-4598-8DB9-331D5A542D78}"/>
    <dgm:cxn modelId="{0FAA3FA6-371A-4790-8063-9D5C583AE2F7}" srcId="{17F2787E-7949-40B7-934B-2B3CC155353D}" destId="{7E296DB4-46DA-45D1-B848-FACA5AB59B35}" srcOrd="1" destOrd="0" parTransId="{A1B00649-7942-4EED-AFE4-584BB7E2DC5D}" sibTransId="{FB4352E4-B03C-47ED-A850-E83F81C424C8}"/>
    <dgm:cxn modelId="{8784D2BB-F1E9-4F43-A2F2-44BD14874D57}" type="presOf" srcId="{868D6E22-421F-43FC-9464-826CA352240A}" destId="{F98B9FEF-5A8E-4BC9-B5B2-D1356C0D6B1A}" srcOrd="0" destOrd="0" presId="urn:microsoft.com/office/officeart/2018/2/layout/IconLabelList"/>
    <dgm:cxn modelId="{B17A70E2-C78E-4C6E-9FF0-5591F142A15D}" type="presOf" srcId="{7E296DB4-46DA-45D1-B848-FACA5AB59B35}" destId="{EC147788-A7D7-43E4-A85F-D040C8B0F111}" srcOrd="0" destOrd="0" presId="urn:microsoft.com/office/officeart/2018/2/layout/IconLabelList"/>
    <dgm:cxn modelId="{98CC82F2-7581-4F79-8129-63745D7BF02A}" type="presParOf" srcId="{2304CF16-9663-47B0-8AD0-92A5AE684D4D}" destId="{9B467D17-5211-4D27-BC68-AD0D76EF6A86}" srcOrd="0" destOrd="0" presId="urn:microsoft.com/office/officeart/2018/2/layout/IconLabelList"/>
    <dgm:cxn modelId="{20A2F511-E6E7-4B58-8A36-8979930C8FED}" type="presParOf" srcId="{9B467D17-5211-4D27-BC68-AD0D76EF6A86}" destId="{44921400-16B0-4272-B700-70A5F8BFC2DC}" srcOrd="0" destOrd="0" presId="urn:microsoft.com/office/officeart/2018/2/layout/IconLabelList"/>
    <dgm:cxn modelId="{0251EE26-5477-44C4-84E1-5A52F5B259A3}" type="presParOf" srcId="{9B467D17-5211-4D27-BC68-AD0D76EF6A86}" destId="{DA95241E-8093-4F10-ABF8-EC5C2FA2012A}" srcOrd="1" destOrd="0" presId="urn:microsoft.com/office/officeart/2018/2/layout/IconLabelList"/>
    <dgm:cxn modelId="{C91622A5-FFD2-4E22-8B92-5B2F7349C56F}" type="presParOf" srcId="{9B467D17-5211-4D27-BC68-AD0D76EF6A86}" destId="{F98B9FEF-5A8E-4BC9-B5B2-D1356C0D6B1A}" srcOrd="2" destOrd="0" presId="urn:microsoft.com/office/officeart/2018/2/layout/IconLabelList"/>
    <dgm:cxn modelId="{8F0717A5-0A3E-42FF-8C84-36257F654CCB}" type="presParOf" srcId="{2304CF16-9663-47B0-8AD0-92A5AE684D4D}" destId="{95EB0F5C-AE94-43D4-957A-3018D7533693}" srcOrd="1" destOrd="0" presId="urn:microsoft.com/office/officeart/2018/2/layout/IconLabelList"/>
    <dgm:cxn modelId="{F4F3871F-1CEE-4857-969D-38FAB84219CB}" type="presParOf" srcId="{2304CF16-9663-47B0-8AD0-92A5AE684D4D}" destId="{C800CE0E-FF77-4127-ACBB-3BED08AF3599}" srcOrd="2" destOrd="0" presId="urn:microsoft.com/office/officeart/2018/2/layout/IconLabelList"/>
    <dgm:cxn modelId="{9BC3E1B6-EB87-4873-BDB9-ED08B8DFDA81}" type="presParOf" srcId="{C800CE0E-FF77-4127-ACBB-3BED08AF3599}" destId="{130639FA-D3B2-41FD-B760-81F1596F1CEB}" srcOrd="0" destOrd="0" presId="urn:microsoft.com/office/officeart/2018/2/layout/IconLabelList"/>
    <dgm:cxn modelId="{C057DCE5-A8AF-44AA-B9AD-8E69DFED26E7}" type="presParOf" srcId="{C800CE0E-FF77-4127-ACBB-3BED08AF3599}" destId="{195CF7CD-9A8F-4716-83FD-67F8087E5D7D}" srcOrd="1" destOrd="0" presId="urn:microsoft.com/office/officeart/2018/2/layout/IconLabelList"/>
    <dgm:cxn modelId="{2165FFF1-5247-4458-9237-9F03B43A9885}" type="presParOf" srcId="{C800CE0E-FF77-4127-ACBB-3BED08AF3599}" destId="{EC147788-A7D7-43E4-A85F-D040C8B0F111}" srcOrd="2" destOrd="0" presId="urn:microsoft.com/office/officeart/2018/2/layout/IconLabelList"/>
    <dgm:cxn modelId="{966E146F-8F37-4822-802E-A518F0CE9BB9}" type="presParOf" srcId="{2304CF16-9663-47B0-8AD0-92A5AE684D4D}" destId="{357F4072-DB40-45EF-ACA2-86390209C59A}" srcOrd="3" destOrd="0" presId="urn:microsoft.com/office/officeart/2018/2/layout/IconLabelList"/>
    <dgm:cxn modelId="{4B3C4A5F-4D87-4907-903F-E3076F270F6B}" type="presParOf" srcId="{2304CF16-9663-47B0-8AD0-92A5AE684D4D}" destId="{58CDDF28-A331-4B39-9E71-C0CF1C02E55B}" srcOrd="4" destOrd="0" presId="urn:microsoft.com/office/officeart/2018/2/layout/IconLabelList"/>
    <dgm:cxn modelId="{8B58B3DE-27DE-4664-AA9F-FE653DDCE89F}" type="presParOf" srcId="{58CDDF28-A331-4B39-9E71-C0CF1C02E55B}" destId="{1C2F5129-8361-4CD5-8BE8-62A632ABA3EA}" srcOrd="0" destOrd="0" presId="urn:microsoft.com/office/officeart/2018/2/layout/IconLabelList"/>
    <dgm:cxn modelId="{846576A1-3195-446E-AFA9-5662A4AD2065}" type="presParOf" srcId="{58CDDF28-A331-4B39-9E71-C0CF1C02E55B}" destId="{63933563-947A-41C1-9995-D00965F3A681}" srcOrd="1" destOrd="0" presId="urn:microsoft.com/office/officeart/2018/2/layout/IconLabelList"/>
    <dgm:cxn modelId="{70A1C6CA-EDC0-4CC9-A58C-3C08581EEB78}" type="presParOf" srcId="{58CDDF28-A331-4B39-9E71-C0CF1C02E55B}" destId="{CFEEB13D-C02F-4DA6-8B56-6AC26F5007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21400-16B0-4272-B700-70A5F8BFC2DC}">
      <dsp:nvSpPr>
        <dsp:cNvPr id="0" name=""/>
        <dsp:cNvSpPr/>
      </dsp:nvSpPr>
      <dsp:spPr>
        <a:xfrm>
          <a:off x="1212569" y="786033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B9FEF-5A8E-4BC9-B5B2-D1356C0D6B1A}">
      <dsp:nvSpPr>
        <dsp:cNvPr id="0" name=""/>
        <dsp:cNvSpPr/>
      </dsp:nvSpPr>
      <dsp:spPr>
        <a:xfrm>
          <a:off x="417971" y="244284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kind of tools?</a:t>
          </a:r>
        </a:p>
      </dsp:txBody>
      <dsp:txXfrm>
        <a:off x="417971" y="2442842"/>
        <a:ext cx="2889450" cy="720000"/>
      </dsp:txXfrm>
    </dsp:sp>
    <dsp:sp modelId="{130639FA-D3B2-41FD-B760-81F1596F1CEB}">
      <dsp:nvSpPr>
        <dsp:cNvPr id="0" name=""/>
        <dsp:cNvSpPr/>
      </dsp:nvSpPr>
      <dsp:spPr>
        <a:xfrm>
          <a:off x="4607673" y="786033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47788-A7D7-43E4-A85F-D040C8B0F111}">
      <dsp:nvSpPr>
        <dsp:cNvPr id="0" name=""/>
        <dsp:cNvSpPr/>
      </dsp:nvSpPr>
      <dsp:spPr>
        <a:xfrm>
          <a:off x="3813075" y="244284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does it mean for us?</a:t>
          </a:r>
        </a:p>
      </dsp:txBody>
      <dsp:txXfrm>
        <a:off x="3813075" y="2442842"/>
        <a:ext cx="2889450" cy="720000"/>
      </dsp:txXfrm>
    </dsp:sp>
    <dsp:sp modelId="{1C2F5129-8361-4CD5-8BE8-62A632ABA3EA}">
      <dsp:nvSpPr>
        <dsp:cNvPr id="0" name=""/>
        <dsp:cNvSpPr/>
      </dsp:nvSpPr>
      <dsp:spPr>
        <a:xfrm>
          <a:off x="8002777" y="786033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EB13D-C02F-4DA6-8B56-6AC26F500742}">
      <dsp:nvSpPr>
        <dsp:cNvPr id="0" name=""/>
        <dsp:cNvSpPr/>
      </dsp:nvSpPr>
      <dsp:spPr>
        <a:xfrm>
          <a:off x="7208178" y="2442842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do we need?</a:t>
          </a:r>
        </a:p>
      </dsp:txBody>
      <dsp:txXfrm>
        <a:off x="7208178" y="2442842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2E01D-B05D-4F7A-BD73-C7620A175395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BD696-C862-4990-AEA7-B5AEDDD1C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7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4F2022-5420-4518-9571-88053CAE6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76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BD696-C862-4990-AEA7-B5AEDDD1CA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5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Shiny apps (local, Shinyapps.io, e.g. Fish movement, bear location, WHOML, Herbicide mapping, dashboards,…)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BD696-C862-4990-AEA7-B5AEDDD1CA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1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Reaching out to OI for Shiny </a:t>
            </a:r>
            <a:r>
              <a:rPr lang="en-US" dirty="0" err="1"/>
              <a:t>appsT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BD696-C862-4990-AEA7-B5AEDDD1CA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06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“NO”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BD696-C862-4990-AEA7-B5AEDDD1CA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2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together, and organizing. Posit 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BD696-C862-4990-AEA7-B5AEDDD1CA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20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multiple attempts, back and forth, pestering, persisting, and nagging, OIT yields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BD696-C862-4990-AEA7-B5AEDDD1CA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3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happening! Posit connect test server, Shiny server tests. Vendors contacted,. Posit Connect comes to the agency starting in June. Initial roll-out, figuring out the workflow. Internal only.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BD696-C862-4990-AEA7-B5AEDDD1CA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9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Progression to full deployment. New tools, new options, sharing with external collaborators. And down the line, sharing with the public?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7BD696-C862-4990-AEA7-B5AEDDD1CA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93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71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9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2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AEF8-5280-0FC5-05B7-0761C015A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7C7CA-F935-4DDA-3B81-CC6BC7352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95EA3-0818-9A08-9DE7-19F0BC95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EBB9-E9F3-4B50-B157-D324F03FF57B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F1A2A-C6C2-7B8D-3A66-D9757E22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C7A72-D674-0713-C9CC-C19F435C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00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F308-F9B2-5E7D-70AA-CB9FE014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B4EB-F8D0-97EA-0D2B-15050BCE8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42C8-B40E-6CD7-B91A-837FDC0F6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94B32-7C63-4EE8-8AF4-5F012B6222A5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3E26A-5C19-1729-A1FC-DE90DEF7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7084-87F8-8988-B06A-0D9FC785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32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0FF4-3A90-9C7D-C378-71952972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60489-8231-9C18-A208-1C9D7CBAF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A5E4-ACBD-4BAE-BB45-A17C85AE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0239-CDEB-4F32-A447-90B1256400A0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F62BE-B66B-01D6-36C5-8985201E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AD2A6-D876-C517-40D9-D881CE68A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06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B37A-4073-C7FD-DC62-51212092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D10A-65AA-3BBD-E4B8-25F0D49FD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89881-1676-400A-190E-218D1EEF8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0DB55-6308-E70F-DBAE-C8709EB6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2ED39-4DD8-4B27-A554-6F6270B77332}" type="datetime1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C28F1-3968-DD30-F644-9AC464CA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73539-1BF2-1649-B510-553EBBA3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5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D73E-10CA-0993-1FE2-085DD1169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8D285-F27D-9866-A6CA-0771E1575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54861-DAAC-4830-BCF1-269E192D8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4B132-90EF-8BA8-F6D8-965D6D490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89FC3-7F70-34FE-F205-2C01BDB29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E0B1B-B689-4A7E-7F03-686061486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97C39-2C4F-4955-8A30-C3E14CCDE994}" type="datetime1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5792F-305F-E3B0-AE14-B2A9CEE0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BBF10E-89C6-44D7-EF72-62EFD667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10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4A90-B6E3-D31A-9B2E-317A7F8E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C0D0A3-BD8B-DD60-34EA-8231903C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E3B70-5C79-478D-B9EE-60AE97FA5FF4}" type="datetime1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D31D9-8AFF-E5E7-83A2-EDAECDCCB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6CC1A-EED8-1F09-38A0-88BFABCB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87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6C384-FF69-BD63-FD60-DD71C0880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6273-D343-42E4-9097-BE8868CF12B8}" type="datetime1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39C46-20E1-8D57-67AF-1EA0A8A6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35C55-9B4B-868D-9097-312EE642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8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94FC-72E4-98DC-D9A8-8ED7B5DEB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E2C38-696F-1664-81F6-6CF754DE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51328-6F8C-A349-66CF-95827EC42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76EC8-49ED-8D9D-68B2-A0AC778C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CE60-0045-4FFE-8B34-1632E0B5920A}" type="datetime1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6B7C0-FC98-5B3B-428D-A0711412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FFE4E-7E75-119A-0A67-2E876520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61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F882-7B18-69EB-E92E-4C6D50B8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B9CA4-620D-73D4-5EB8-A623D64C6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D8B5A-F713-2C1D-C05D-500F9B3C7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D9FE4-CAD7-4DB9-B0B5-8A99A14F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3D7-5CCA-43F0-BF70-768675B7DC32}" type="datetime1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A0B7F-E7C6-3194-EF50-FE3244A4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F2E2C-7ED6-FBF1-2F7D-42DCDE33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82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17EA-364F-C386-F71F-EC0718FB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B8B07-F89E-DD31-9B7F-807B1FCA2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1646C-7A89-6B1D-7038-AC4ADF29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35D8E-E851-44C3-B5A2-0D9A7C5F3B08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3FCAF-1181-B97C-EB02-56FE12DF3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93716-728B-F534-38F9-8F6F695B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20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3A1937-54A9-D5C0-5F16-7648A3451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3AFA5-31B4-8527-7564-092076D17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47EDA-4C89-C7E5-3613-D1902174A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3A0F-4092-4518-8E93-3376C1520753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900A0-D073-22F0-0381-60496AD6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A90C2-E027-8636-78E3-900A6FD8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5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2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97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0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7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8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7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2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008AE4-4E27-4F1D-93B7-032F7666209F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0A87C0-353B-497F-824C-D9AC1101C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1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AC598-5DF1-6A67-DD5B-B498F6F75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B51F3-3F6A-C3B8-5D90-A95EC637D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89AA1-D2A4-8032-7974-5C9801AD9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2D0B1-EC66-424E-A961-52AB1DD1A8AF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1D4DA-1550-747C-76DF-E71ADE15A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73D88-0073-CD18-C22C-77962B179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F2559-5A34-4CB8-9D15-7E1C02BA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0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FB453-D1FB-8998-30E9-33B6894B6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792132" cy="4567137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/>
              <a:t>Bringing Posit Connect and Shiny to the agency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BD980-F893-4B7C-AC88-017EEBF35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venir Next LT W04 Light Italic" panose="020B0403020202090204" pitchFamily="34" charset="0"/>
              </a:rPr>
              <a:t>A story of sweat, tears, blood, and passion</a:t>
            </a:r>
          </a:p>
        </p:txBody>
      </p:sp>
      <p:pic>
        <p:nvPicPr>
          <p:cNvPr id="5" name="Picture 4" descr="A drawing of a bear and a piglet walking on a road&#10;&#10;Description automatically generated">
            <a:extLst>
              <a:ext uri="{FF2B5EF4-FFF2-40B4-BE49-F238E27FC236}">
                <a16:creationId xmlns:a16="http://schemas.microsoft.com/office/drawing/2014/main" id="{410BBAE6-53CA-629F-84A4-4C5517F0D7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8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7A5C0-6CE7-5FF5-F4C0-849147B5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A short history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3D92-0C69-4E6D-6CE0-E9B4CBF6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First contact</a:t>
            </a:r>
          </a:p>
          <a:p>
            <a:endParaRPr lang="en-US" sz="2200" dirty="0"/>
          </a:p>
        </p:txBody>
      </p:sp>
      <p:pic>
        <p:nvPicPr>
          <p:cNvPr id="4" name="Picture 3" descr="A poster of a movie&#10;&#10;Description automatically generated">
            <a:extLst>
              <a:ext uri="{FF2B5EF4-FFF2-40B4-BE49-F238E27FC236}">
                <a16:creationId xmlns:a16="http://schemas.microsoft.com/office/drawing/2014/main" id="{BE9E165E-EC9F-C894-DC50-2071848431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850" y="0"/>
            <a:ext cx="4540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0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7A5C0-6CE7-5FF5-F4C0-849147B5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 short history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3D92-0C69-4E6D-6CE0-E9B4CBF6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La Resistance</a:t>
            </a:r>
          </a:p>
          <a:p>
            <a:endParaRPr lang="en-US" sz="22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B91264-A485-91DA-BBFD-B7F85E3F4F6D}"/>
              </a:ext>
            </a:extLst>
          </p:cNvPr>
          <p:cNvGrpSpPr/>
          <p:nvPr/>
        </p:nvGrpSpPr>
        <p:grpSpPr>
          <a:xfrm>
            <a:off x="4766180" y="640080"/>
            <a:ext cx="6679951" cy="5577840"/>
            <a:chOff x="3187065" y="2181225"/>
            <a:chExt cx="4728210" cy="3948112"/>
          </a:xfrm>
        </p:grpSpPr>
        <p:pic>
          <p:nvPicPr>
            <p:cNvPr id="9" name="Picture 8" descr="A painting of a person holding a flag&#10;&#10;Description automatically generated">
              <a:extLst>
                <a:ext uri="{FF2B5EF4-FFF2-40B4-BE49-F238E27FC236}">
                  <a16:creationId xmlns:a16="http://schemas.microsoft.com/office/drawing/2014/main" id="{ADD943FE-D3D2-4259-6F59-D9768A88A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87065" y="2181225"/>
              <a:ext cx="4728210" cy="3948112"/>
            </a:xfrm>
            <a:prstGeom prst="rect">
              <a:avLst/>
            </a:prstGeom>
          </p:spPr>
        </p:pic>
        <p:pic>
          <p:nvPicPr>
            <p:cNvPr id="18" name="Picture 17" descr="A group of black circles&#10;&#10;Description automatically generated">
              <a:extLst>
                <a:ext uri="{FF2B5EF4-FFF2-40B4-BE49-F238E27FC236}">
                  <a16:creationId xmlns:a16="http://schemas.microsoft.com/office/drawing/2014/main" id="{230DF970-006B-EBEA-A038-4C32F5A9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1639" y="3107677"/>
              <a:ext cx="1243012" cy="321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046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7A5C0-6CE7-5FF5-F4C0-849147B5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A short history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3D92-0C69-4E6D-6CE0-E9B4CBF6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 New Hope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18F93-92AC-9500-E017-2083EEAAA5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684" y="0"/>
            <a:ext cx="488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2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7A5C0-6CE7-5FF5-F4C0-849147B5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 short history</a:t>
            </a:r>
          </a:p>
        </p:txBody>
      </p:sp>
      <p:pic>
        <p:nvPicPr>
          <p:cNvPr id="23" name="Picture 22" descr="A movie poster of a movie&#10;&#10;Description automatically generated">
            <a:extLst>
              <a:ext uri="{FF2B5EF4-FFF2-40B4-BE49-F238E27FC236}">
                <a16:creationId xmlns:a16="http://schemas.microsoft.com/office/drawing/2014/main" id="{CAA19C51-543D-30AA-E716-6DD254766B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3D92-0C69-4E6D-6CE0-E9B4CBF6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3020738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Return of the King</a:t>
            </a:r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9B990-E1F0-C806-38FB-02D27A7DE888}"/>
              </a:ext>
            </a:extLst>
          </p:cNvPr>
          <p:cNvSpPr txBox="1"/>
          <p:nvPr/>
        </p:nvSpPr>
        <p:spPr>
          <a:xfrm>
            <a:off x="8606075" y="2726436"/>
            <a:ext cx="1870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 We are here.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092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7A5C0-6CE7-5FF5-F4C0-849147B5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A short history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3D92-0C69-4E6D-6CE0-E9B4CBF6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To infinity and beyond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25" name="Picture 24" descr="A toy character on a t-shirt&#10;&#10;Description automatically generated">
            <a:extLst>
              <a:ext uri="{FF2B5EF4-FFF2-40B4-BE49-F238E27FC236}">
                <a16:creationId xmlns:a16="http://schemas.microsoft.com/office/drawing/2014/main" id="{F6631A74-1646-2E84-6EAE-B70CBE7141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876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85C60-B1D4-94F3-EFAC-95B702E4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Posit Connect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E44F6-3873-7E21-6D4E-F8CBE9A45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So far, we have explored:</a:t>
            </a:r>
          </a:p>
          <a:p>
            <a:pPr marL="0" indent="0">
              <a:buNone/>
            </a:pPr>
            <a:endParaRPr lang="en-US" sz="7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App deployment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Pinboards</a:t>
            </a:r>
          </a:p>
          <a:p>
            <a:r>
              <a:rPr lang="en-US" sz="2400" dirty="0">
                <a:solidFill>
                  <a:schemeClr val="tx2"/>
                </a:solidFill>
              </a:rPr>
              <a:t>General communication with databases (R)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SQL database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</a:rPr>
              <a:t>Sharepoint</a:t>
            </a:r>
            <a:endParaRPr lang="en-US" sz="2000" dirty="0">
              <a:solidFill>
                <a:schemeClr val="tx2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Active directory identification</a:t>
            </a:r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68BB9359-6529-5BFD-BFDE-F65FCB3CED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330B86-0ED6-5AF0-6234-466ED7A0CE96}"/>
              </a:ext>
            </a:extLst>
          </p:cNvPr>
          <p:cNvCxnSpPr>
            <a:cxnSpLocks/>
          </p:cNvCxnSpPr>
          <p:nvPr/>
        </p:nvCxnSpPr>
        <p:spPr>
          <a:xfrm>
            <a:off x="1010136" y="1954824"/>
            <a:ext cx="409526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343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8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9D17D-2DE7-E4B8-3622-44A694789655}"/>
              </a:ext>
            </a:extLst>
          </p:cNvPr>
          <p:cNvSpPr>
            <a:spLocks/>
          </p:cNvSpPr>
          <p:nvPr/>
        </p:nvSpPr>
        <p:spPr>
          <a:xfrm>
            <a:off x="333682" y="2057400"/>
            <a:ext cx="4597028" cy="4094163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/>
          <a:p>
            <a:pPr marL="708660" lvl="1" indent="-342900" defTabSz="36576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Determining needs</a:t>
            </a:r>
          </a:p>
          <a:p>
            <a:pPr marL="1531620" lvl="3" indent="-342900" defTabSz="365760">
              <a:lnSpc>
                <a:spcPct val="90000"/>
              </a:lnSpc>
              <a:spcAft>
                <a:spcPts val="600"/>
              </a:spcAft>
              <a:buSzPct val="75000"/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Scope</a:t>
            </a:r>
          </a:p>
          <a:p>
            <a:pPr marL="1531620" lvl="3" indent="-342900" defTabSz="365760">
              <a:lnSpc>
                <a:spcPct val="90000"/>
              </a:lnSpc>
              <a:spcAft>
                <a:spcPts val="600"/>
              </a:spcAft>
              <a:buSzPct val="75000"/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User base</a:t>
            </a:r>
          </a:p>
          <a:p>
            <a:pPr marL="1531620" lvl="3" indent="-342900" defTabSz="365760">
              <a:lnSpc>
                <a:spcPct val="90000"/>
              </a:lnSpc>
              <a:spcAft>
                <a:spcPts val="600"/>
              </a:spcAft>
              <a:buSzPct val="75000"/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Persistence</a:t>
            </a:r>
          </a:p>
          <a:p>
            <a:pPr marL="708660" lvl="1" indent="-342900" defTabSz="36576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Initial idea and approval</a:t>
            </a:r>
          </a:p>
          <a:p>
            <a:pPr marL="708660" lvl="1" indent="-342900" defTabSz="36576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Product development</a:t>
            </a:r>
          </a:p>
          <a:p>
            <a:pPr marL="708660" lvl="1" indent="-342900" defTabSz="36576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Content review</a:t>
            </a:r>
          </a:p>
          <a:p>
            <a:pPr marL="708660" lvl="1" indent="-342900" defTabSz="36576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Security review</a:t>
            </a:r>
          </a:p>
          <a:p>
            <a:pPr marL="708660" lvl="1" indent="-342900" defTabSz="36576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Deployment</a:t>
            </a:r>
          </a:p>
          <a:p>
            <a:pPr marL="708660" lvl="1" indent="-342900" algn="just" defTabSz="36576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Updates</a:t>
            </a:r>
          </a:p>
          <a:p>
            <a:pPr marL="731520" lvl="2" defTabSz="365760">
              <a:lnSpc>
                <a:spcPct val="110000"/>
              </a:lnSpc>
              <a:spcAft>
                <a:spcPts val="600"/>
              </a:spcAft>
            </a:pP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            Potential return in review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7" name="Picture 6" descr="A child sitting at a table with a computer&#10;&#10;Description automatically generated">
            <a:extLst>
              <a:ext uri="{FF2B5EF4-FFF2-40B4-BE49-F238E27FC236}">
                <a16:creationId xmlns:a16="http://schemas.microsoft.com/office/drawing/2014/main" id="{00F854B6-22B9-A73A-6FCB-18B83B3E1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5010" y="1825624"/>
            <a:ext cx="6092890" cy="45696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305175"/>
            <a:ext cx="89856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C309034-735A-280F-C91D-8671EE997E84}"/>
              </a:ext>
            </a:extLst>
          </p:cNvPr>
          <p:cNvCxnSpPr>
            <a:cxnSpLocks/>
          </p:cNvCxnSpPr>
          <p:nvPr/>
        </p:nvCxnSpPr>
        <p:spPr>
          <a:xfrm>
            <a:off x="1562100" y="5588000"/>
            <a:ext cx="281505" cy="165100"/>
          </a:xfrm>
          <a:prstGeom prst="bentConnector3">
            <a:avLst>
              <a:gd name="adj1" fmla="val 4886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4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7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9D17D-2DE7-E4B8-3622-44A694789655}"/>
              </a:ext>
            </a:extLst>
          </p:cNvPr>
          <p:cNvSpPr>
            <a:spLocks/>
          </p:cNvSpPr>
          <p:nvPr/>
        </p:nvSpPr>
        <p:spPr>
          <a:xfrm>
            <a:off x="784003" y="5439660"/>
            <a:ext cx="10623994" cy="14142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708660" lvl="1" indent="-342900" defTabSz="36576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Reminder</a:t>
            </a: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 as of now, only internal apps are considered</a:t>
            </a:r>
          </a:p>
          <a:p>
            <a:pPr marL="708660" lvl="1" indent="-342900" defTabSz="36576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Identification via active directory 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(no need to be on FWC network, similar to </a:t>
            </a:r>
            <a:r>
              <a:rPr lang="en-U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Sharepoint</a:t>
            </a: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) </a:t>
            </a:r>
            <a:endParaRPr lang="en-US" sz="24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267075"/>
            <a:ext cx="89856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artoon of two people&#10;&#10;Description automatically generated">
            <a:extLst>
              <a:ext uri="{FF2B5EF4-FFF2-40B4-BE49-F238E27FC236}">
                <a16:creationId xmlns:a16="http://schemas.microsoft.com/office/drawing/2014/main" id="{B6C3E54F-AA4C-D39C-24BA-424B10E1C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700" y="1690688"/>
            <a:ext cx="6324600" cy="370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3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team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013075"/>
            <a:ext cx="94174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D4C0C7-CAD2-613A-8CB2-F58086C442FF}"/>
              </a:ext>
            </a:extLst>
          </p:cNvPr>
          <p:cNvSpPr/>
          <p:nvPr/>
        </p:nvSpPr>
        <p:spPr>
          <a:xfrm>
            <a:off x="333375" y="3539882"/>
            <a:ext cx="1371600" cy="639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User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(scientist)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ACBF8B-818C-FDA1-DBF6-DE24BC1C4273}"/>
              </a:ext>
            </a:extLst>
          </p:cNvPr>
          <p:cNvSpPr txBox="1"/>
          <p:nvPr/>
        </p:nvSpPr>
        <p:spPr>
          <a:xfrm>
            <a:off x="3775456" y="1692464"/>
            <a:ext cx="404952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New Connect Product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FD522D-F2CC-477E-4E33-A631A9EAD945}"/>
              </a:ext>
            </a:extLst>
          </p:cNvPr>
          <p:cNvSpPr txBox="1"/>
          <p:nvPr/>
        </p:nvSpPr>
        <p:spPr>
          <a:xfrm>
            <a:off x="1996186" y="5490982"/>
            <a:ext cx="267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Any level R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Creates ideas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5C430D-B3E7-5A83-ACAD-3DEF0EE63856}"/>
              </a:ext>
            </a:extLst>
          </p:cNvPr>
          <p:cNvSpPr txBox="1"/>
          <p:nvPr/>
        </p:nvSpPr>
        <p:spPr>
          <a:xfrm>
            <a:off x="6325806" y="5552537"/>
            <a:ext cx="44437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Outlines and builds products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familiar with data</a:t>
            </a:r>
          </a:p>
        </p:txBody>
      </p:sp>
    </p:spTree>
    <p:extLst>
      <p:ext uri="{BB962C8B-B14F-4D97-AF65-F5344CB8AC3E}">
        <p14:creationId xmlns:p14="http://schemas.microsoft.com/office/powerpoint/2010/main" val="91718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team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013075"/>
            <a:ext cx="94174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D4C0C7-CAD2-613A-8CB2-F58086C442FF}"/>
              </a:ext>
            </a:extLst>
          </p:cNvPr>
          <p:cNvSpPr/>
          <p:nvPr/>
        </p:nvSpPr>
        <p:spPr>
          <a:xfrm>
            <a:off x="333375" y="3539882"/>
            <a:ext cx="1371600" cy="639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User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(scientist)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53E58-66C9-847F-A1EA-5A6D945B0E38}"/>
              </a:ext>
            </a:extLst>
          </p:cNvPr>
          <p:cNvSpPr/>
          <p:nvPr/>
        </p:nvSpPr>
        <p:spPr>
          <a:xfrm>
            <a:off x="2380996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Section Power User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BADF74-286B-F00B-F9BE-798174802838}"/>
              </a:ext>
            </a:extLst>
          </p:cNvPr>
          <p:cNvCxnSpPr>
            <a:stCxn id="5" idx="3"/>
            <a:endCxn id="16" idx="1"/>
          </p:cNvCxnSpPr>
          <p:nvPr/>
        </p:nvCxnSpPr>
        <p:spPr>
          <a:xfrm>
            <a:off x="1704975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ACBF8B-818C-FDA1-DBF6-DE24BC1C4273}"/>
              </a:ext>
            </a:extLst>
          </p:cNvPr>
          <p:cNvSpPr txBox="1"/>
          <p:nvPr/>
        </p:nvSpPr>
        <p:spPr>
          <a:xfrm>
            <a:off x="3775456" y="1692464"/>
            <a:ext cx="404952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New Connect Product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FD522D-F2CC-477E-4E33-A631A9EAD945}"/>
              </a:ext>
            </a:extLst>
          </p:cNvPr>
          <p:cNvSpPr txBox="1"/>
          <p:nvPr/>
        </p:nvSpPr>
        <p:spPr>
          <a:xfrm>
            <a:off x="1996186" y="5490982"/>
            <a:ext cx="3350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Expert R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Helps build product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5C430D-B3E7-5A83-ACAD-3DEF0EE63856}"/>
              </a:ext>
            </a:extLst>
          </p:cNvPr>
          <p:cNvSpPr txBox="1"/>
          <p:nvPr/>
        </p:nvSpPr>
        <p:spPr>
          <a:xfrm>
            <a:off x="6325806" y="5552537"/>
            <a:ext cx="44437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Reviews common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Familiar with data</a:t>
            </a:r>
          </a:p>
        </p:txBody>
      </p:sp>
    </p:spTree>
    <p:extLst>
      <p:ext uri="{BB962C8B-B14F-4D97-AF65-F5344CB8AC3E}">
        <p14:creationId xmlns:p14="http://schemas.microsoft.com/office/powerpoint/2010/main" val="115343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25851-AE19-0FA7-EB26-5C01F1C1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What is Posit connect?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F7329-DD7F-65C8-B5CD-2F87EDC75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Posit Connect is </a:t>
            </a:r>
            <a:r>
              <a:rPr lang="en-US" sz="2400" b="1" dirty="0">
                <a:solidFill>
                  <a:schemeClr val="tx2"/>
                </a:solidFill>
              </a:rPr>
              <a:t>a publishing platform:</a:t>
            </a:r>
          </a:p>
          <a:p>
            <a:r>
              <a:rPr lang="en-US" sz="2200" dirty="0">
                <a:solidFill>
                  <a:schemeClr val="tx2"/>
                </a:solidFill>
              </a:rPr>
              <a:t>for secure sharing of data products within an organization.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that makes the delivery of data science content fast, approachable, and secure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logo with blue and orange lines&#10;&#10;Description automatically generated">
            <a:extLst>
              <a:ext uri="{FF2B5EF4-FFF2-40B4-BE49-F238E27FC236}">
                <a16:creationId xmlns:a16="http://schemas.microsoft.com/office/drawing/2014/main" id="{48DA8D00-E5F6-6893-DB04-6F8532737B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7819741" y="1700784"/>
            <a:ext cx="3919534" cy="437997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A1498C-4888-56CA-A3B9-B669DE2ED8C3}"/>
              </a:ext>
            </a:extLst>
          </p:cNvPr>
          <p:cNvCxnSpPr/>
          <p:nvPr/>
        </p:nvCxnSpPr>
        <p:spPr>
          <a:xfrm>
            <a:off x="1099039" y="1802424"/>
            <a:ext cx="4070838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189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team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013075"/>
            <a:ext cx="94174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D4C0C7-CAD2-613A-8CB2-F58086C442FF}"/>
              </a:ext>
            </a:extLst>
          </p:cNvPr>
          <p:cNvSpPr/>
          <p:nvPr/>
        </p:nvSpPr>
        <p:spPr>
          <a:xfrm>
            <a:off x="333375" y="3539882"/>
            <a:ext cx="1371600" cy="639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User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(scientist)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53E58-66C9-847F-A1EA-5A6D945B0E38}"/>
              </a:ext>
            </a:extLst>
          </p:cNvPr>
          <p:cNvSpPr/>
          <p:nvPr/>
        </p:nvSpPr>
        <p:spPr>
          <a:xfrm>
            <a:off x="2380996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Section Power User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14EEF3-17D6-B903-3E5B-043E61F4BA16}"/>
              </a:ext>
            </a:extLst>
          </p:cNvPr>
          <p:cNvSpPr/>
          <p:nvPr/>
        </p:nvSpPr>
        <p:spPr>
          <a:xfrm>
            <a:off x="4428617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CBM Product Specialist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BADF74-286B-F00B-F9BE-798174802838}"/>
              </a:ext>
            </a:extLst>
          </p:cNvPr>
          <p:cNvCxnSpPr>
            <a:stCxn id="5" idx="3"/>
            <a:endCxn id="16" idx="1"/>
          </p:cNvCxnSpPr>
          <p:nvPr/>
        </p:nvCxnSpPr>
        <p:spPr>
          <a:xfrm>
            <a:off x="1704975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014350-AD60-0880-AC72-2244785CDA21}"/>
              </a:ext>
            </a:extLst>
          </p:cNvPr>
          <p:cNvCxnSpPr/>
          <p:nvPr/>
        </p:nvCxnSpPr>
        <p:spPr>
          <a:xfrm>
            <a:off x="3752596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ACBF8B-818C-FDA1-DBF6-DE24BC1C4273}"/>
              </a:ext>
            </a:extLst>
          </p:cNvPr>
          <p:cNvSpPr txBox="1"/>
          <p:nvPr/>
        </p:nvSpPr>
        <p:spPr>
          <a:xfrm>
            <a:off x="3775456" y="1692464"/>
            <a:ext cx="404952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New Connect Product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FD522D-F2CC-477E-4E33-A631A9EAD945}"/>
              </a:ext>
            </a:extLst>
          </p:cNvPr>
          <p:cNvSpPr txBox="1"/>
          <p:nvPr/>
        </p:nvSpPr>
        <p:spPr>
          <a:xfrm>
            <a:off x="1996186" y="5490982"/>
            <a:ext cx="3515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Expert R products and connect skills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5C430D-B3E7-5A83-ACAD-3DEF0EE63856}"/>
              </a:ext>
            </a:extLst>
          </p:cNvPr>
          <p:cNvSpPr txBox="1"/>
          <p:nvPr/>
        </p:nvSpPr>
        <p:spPr>
          <a:xfrm>
            <a:off x="6325806" y="5552537"/>
            <a:ext cx="44437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Fills in gaps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Makes product production-level</a:t>
            </a:r>
          </a:p>
        </p:txBody>
      </p:sp>
    </p:spTree>
    <p:extLst>
      <p:ext uri="{BB962C8B-B14F-4D97-AF65-F5344CB8AC3E}">
        <p14:creationId xmlns:p14="http://schemas.microsoft.com/office/powerpoint/2010/main" val="3209452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team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013075"/>
            <a:ext cx="94174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D4C0C7-CAD2-613A-8CB2-F58086C442FF}"/>
              </a:ext>
            </a:extLst>
          </p:cNvPr>
          <p:cNvSpPr/>
          <p:nvPr/>
        </p:nvSpPr>
        <p:spPr>
          <a:xfrm>
            <a:off x="333375" y="3539882"/>
            <a:ext cx="1371600" cy="639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User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(scientist)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53E58-66C9-847F-A1EA-5A6D945B0E38}"/>
              </a:ext>
            </a:extLst>
          </p:cNvPr>
          <p:cNvSpPr/>
          <p:nvPr/>
        </p:nvSpPr>
        <p:spPr>
          <a:xfrm>
            <a:off x="2380996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Section Power User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14EEF3-17D6-B903-3E5B-043E61F4BA16}"/>
              </a:ext>
            </a:extLst>
          </p:cNvPr>
          <p:cNvSpPr/>
          <p:nvPr/>
        </p:nvSpPr>
        <p:spPr>
          <a:xfrm>
            <a:off x="4428617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CBM Product Specialist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E6CBC-5A4F-7D7B-30A8-D04B0CBE2C2C}"/>
              </a:ext>
            </a:extLst>
          </p:cNvPr>
          <p:cNvSpPr/>
          <p:nvPr/>
        </p:nvSpPr>
        <p:spPr>
          <a:xfrm>
            <a:off x="6476238" y="3356508"/>
            <a:ext cx="1280160" cy="100584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Content review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BADF74-286B-F00B-F9BE-798174802838}"/>
              </a:ext>
            </a:extLst>
          </p:cNvPr>
          <p:cNvCxnSpPr>
            <a:stCxn id="5" idx="3"/>
            <a:endCxn id="16" idx="1"/>
          </p:cNvCxnSpPr>
          <p:nvPr/>
        </p:nvCxnSpPr>
        <p:spPr>
          <a:xfrm>
            <a:off x="1704975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014350-AD60-0880-AC72-2244785CDA21}"/>
              </a:ext>
            </a:extLst>
          </p:cNvPr>
          <p:cNvCxnSpPr/>
          <p:nvPr/>
        </p:nvCxnSpPr>
        <p:spPr>
          <a:xfrm>
            <a:off x="3752596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458F58-F302-7B90-517C-974E4EA94BB7}"/>
              </a:ext>
            </a:extLst>
          </p:cNvPr>
          <p:cNvCxnSpPr/>
          <p:nvPr/>
        </p:nvCxnSpPr>
        <p:spPr>
          <a:xfrm>
            <a:off x="5800217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ACBF8B-818C-FDA1-DBF6-DE24BC1C4273}"/>
              </a:ext>
            </a:extLst>
          </p:cNvPr>
          <p:cNvSpPr txBox="1"/>
          <p:nvPr/>
        </p:nvSpPr>
        <p:spPr>
          <a:xfrm>
            <a:off x="3775456" y="1692464"/>
            <a:ext cx="404952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New Connect Product</a:t>
            </a:r>
          </a:p>
        </p:txBody>
      </p:sp>
    </p:spTree>
    <p:extLst>
      <p:ext uri="{BB962C8B-B14F-4D97-AF65-F5344CB8AC3E}">
        <p14:creationId xmlns:p14="http://schemas.microsoft.com/office/powerpoint/2010/main" val="3902423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team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013075"/>
            <a:ext cx="94174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D4C0C7-CAD2-613A-8CB2-F58086C442FF}"/>
              </a:ext>
            </a:extLst>
          </p:cNvPr>
          <p:cNvSpPr/>
          <p:nvPr/>
        </p:nvSpPr>
        <p:spPr>
          <a:xfrm>
            <a:off x="333375" y="3539882"/>
            <a:ext cx="1371600" cy="639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User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(scientist)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53E58-66C9-847F-A1EA-5A6D945B0E38}"/>
              </a:ext>
            </a:extLst>
          </p:cNvPr>
          <p:cNvSpPr/>
          <p:nvPr/>
        </p:nvSpPr>
        <p:spPr>
          <a:xfrm>
            <a:off x="2380996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Section Power User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14EEF3-17D6-B903-3E5B-043E61F4BA16}"/>
              </a:ext>
            </a:extLst>
          </p:cNvPr>
          <p:cNvSpPr/>
          <p:nvPr/>
        </p:nvSpPr>
        <p:spPr>
          <a:xfrm>
            <a:off x="4428617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CBM Product Specialist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E6CBC-5A4F-7D7B-30A8-D04B0CBE2C2C}"/>
              </a:ext>
            </a:extLst>
          </p:cNvPr>
          <p:cNvSpPr/>
          <p:nvPr/>
        </p:nvSpPr>
        <p:spPr>
          <a:xfrm>
            <a:off x="6476238" y="3356508"/>
            <a:ext cx="1280160" cy="100584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Content review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BADF74-286B-F00B-F9BE-798174802838}"/>
              </a:ext>
            </a:extLst>
          </p:cNvPr>
          <p:cNvCxnSpPr>
            <a:stCxn id="5" idx="3"/>
            <a:endCxn id="16" idx="1"/>
          </p:cNvCxnSpPr>
          <p:nvPr/>
        </p:nvCxnSpPr>
        <p:spPr>
          <a:xfrm>
            <a:off x="1704975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014350-AD60-0880-AC72-2244785CDA21}"/>
              </a:ext>
            </a:extLst>
          </p:cNvPr>
          <p:cNvCxnSpPr/>
          <p:nvPr/>
        </p:nvCxnSpPr>
        <p:spPr>
          <a:xfrm>
            <a:off x="3752596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458F58-F302-7B90-517C-974E4EA94BB7}"/>
              </a:ext>
            </a:extLst>
          </p:cNvPr>
          <p:cNvCxnSpPr/>
          <p:nvPr/>
        </p:nvCxnSpPr>
        <p:spPr>
          <a:xfrm>
            <a:off x="5800217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438CDD3-B052-F6C4-C158-59A6FF42A15A}"/>
              </a:ext>
            </a:extLst>
          </p:cNvPr>
          <p:cNvCxnSpPr>
            <a:cxnSpLocks/>
            <a:stCxn id="19" idx="0"/>
            <a:endCxn id="16" idx="0"/>
          </p:cNvCxnSpPr>
          <p:nvPr/>
        </p:nvCxnSpPr>
        <p:spPr>
          <a:xfrm rot="16200000" flipH="1" flipV="1">
            <a:off x="5000117" y="1423187"/>
            <a:ext cx="182880" cy="4049522"/>
          </a:xfrm>
          <a:prstGeom prst="curvedConnector3">
            <a:avLst>
              <a:gd name="adj1" fmla="val -326389"/>
            </a:avLst>
          </a:prstGeom>
          <a:ln w="38100">
            <a:solidFill>
              <a:srgbClr val="C00000"/>
            </a:solidFill>
            <a:headEnd type="none" w="lg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ACBF8B-818C-FDA1-DBF6-DE24BC1C4273}"/>
              </a:ext>
            </a:extLst>
          </p:cNvPr>
          <p:cNvSpPr txBox="1"/>
          <p:nvPr/>
        </p:nvSpPr>
        <p:spPr>
          <a:xfrm>
            <a:off x="3775456" y="1692464"/>
            <a:ext cx="404952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New Connect Product</a:t>
            </a:r>
          </a:p>
        </p:txBody>
      </p:sp>
    </p:spTree>
    <p:extLst>
      <p:ext uri="{BB962C8B-B14F-4D97-AF65-F5344CB8AC3E}">
        <p14:creationId xmlns:p14="http://schemas.microsoft.com/office/powerpoint/2010/main" val="2818615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team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013075"/>
            <a:ext cx="94174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D4C0C7-CAD2-613A-8CB2-F58086C442FF}"/>
              </a:ext>
            </a:extLst>
          </p:cNvPr>
          <p:cNvSpPr/>
          <p:nvPr/>
        </p:nvSpPr>
        <p:spPr>
          <a:xfrm>
            <a:off x="333375" y="3539882"/>
            <a:ext cx="1371600" cy="639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User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(scientist)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53E58-66C9-847F-A1EA-5A6D945B0E38}"/>
              </a:ext>
            </a:extLst>
          </p:cNvPr>
          <p:cNvSpPr/>
          <p:nvPr/>
        </p:nvSpPr>
        <p:spPr>
          <a:xfrm>
            <a:off x="2380996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Section Power User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14EEF3-17D6-B903-3E5B-043E61F4BA16}"/>
              </a:ext>
            </a:extLst>
          </p:cNvPr>
          <p:cNvSpPr/>
          <p:nvPr/>
        </p:nvSpPr>
        <p:spPr>
          <a:xfrm>
            <a:off x="4428617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CBM Product Specialist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E6CBC-5A4F-7D7B-30A8-D04B0CBE2C2C}"/>
              </a:ext>
            </a:extLst>
          </p:cNvPr>
          <p:cNvSpPr/>
          <p:nvPr/>
        </p:nvSpPr>
        <p:spPr>
          <a:xfrm>
            <a:off x="6476238" y="3356508"/>
            <a:ext cx="1280160" cy="100584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Content review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AB417C-A957-C4B9-E6FF-CFBF17278AA6}"/>
              </a:ext>
            </a:extLst>
          </p:cNvPr>
          <p:cNvSpPr/>
          <p:nvPr/>
        </p:nvSpPr>
        <p:spPr>
          <a:xfrm>
            <a:off x="8432419" y="3310788"/>
            <a:ext cx="1280160" cy="109728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Security review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BADF74-286B-F00B-F9BE-798174802838}"/>
              </a:ext>
            </a:extLst>
          </p:cNvPr>
          <p:cNvCxnSpPr>
            <a:stCxn id="5" idx="3"/>
            <a:endCxn id="16" idx="1"/>
          </p:cNvCxnSpPr>
          <p:nvPr/>
        </p:nvCxnSpPr>
        <p:spPr>
          <a:xfrm>
            <a:off x="1704975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014350-AD60-0880-AC72-2244785CDA21}"/>
              </a:ext>
            </a:extLst>
          </p:cNvPr>
          <p:cNvCxnSpPr/>
          <p:nvPr/>
        </p:nvCxnSpPr>
        <p:spPr>
          <a:xfrm>
            <a:off x="3752596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458F58-F302-7B90-517C-974E4EA94BB7}"/>
              </a:ext>
            </a:extLst>
          </p:cNvPr>
          <p:cNvCxnSpPr/>
          <p:nvPr/>
        </p:nvCxnSpPr>
        <p:spPr>
          <a:xfrm>
            <a:off x="5800217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228C6C-62A0-C191-68EC-D5ECBE9197A3}"/>
              </a:ext>
            </a:extLst>
          </p:cNvPr>
          <p:cNvCxnSpPr/>
          <p:nvPr/>
        </p:nvCxnSpPr>
        <p:spPr>
          <a:xfrm>
            <a:off x="7756398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ACBF8B-818C-FDA1-DBF6-DE24BC1C4273}"/>
              </a:ext>
            </a:extLst>
          </p:cNvPr>
          <p:cNvSpPr txBox="1"/>
          <p:nvPr/>
        </p:nvSpPr>
        <p:spPr>
          <a:xfrm>
            <a:off x="3775456" y="1692464"/>
            <a:ext cx="404952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New Connect Product</a:t>
            </a:r>
          </a:p>
        </p:txBody>
      </p:sp>
    </p:spTree>
    <p:extLst>
      <p:ext uri="{BB962C8B-B14F-4D97-AF65-F5344CB8AC3E}">
        <p14:creationId xmlns:p14="http://schemas.microsoft.com/office/powerpoint/2010/main" val="21739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team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013075"/>
            <a:ext cx="94174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D4C0C7-CAD2-613A-8CB2-F58086C442FF}"/>
              </a:ext>
            </a:extLst>
          </p:cNvPr>
          <p:cNvSpPr/>
          <p:nvPr/>
        </p:nvSpPr>
        <p:spPr>
          <a:xfrm>
            <a:off x="333375" y="3539882"/>
            <a:ext cx="1371600" cy="639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User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(scientist)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53E58-66C9-847F-A1EA-5A6D945B0E38}"/>
              </a:ext>
            </a:extLst>
          </p:cNvPr>
          <p:cNvSpPr/>
          <p:nvPr/>
        </p:nvSpPr>
        <p:spPr>
          <a:xfrm>
            <a:off x="2380996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Section Power User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14EEF3-17D6-B903-3E5B-043E61F4BA16}"/>
              </a:ext>
            </a:extLst>
          </p:cNvPr>
          <p:cNvSpPr/>
          <p:nvPr/>
        </p:nvSpPr>
        <p:spPr>
          <a:xfrm>
            <a:off x="4428617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CBM Product Specialist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E6CBC-5A4F-7D7B-30A8-D04B0CBE2C2C}"/>
              </a:ext>
            </a:extLst>
          </p:cNvPr>
          <p:cNvSpPr/>
          <p:nvPr/>
        </p:nvSpPr>
        <p:spPr>
          <a:xfrm>
            <a:off x="6476238" y="3356508"/>
            <a:ext cx="1280160" cy="100584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Content review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AB417C-A957-C4B9-E6FF-CFBF17278AA6}"/>
              </a:ext>
            </a:extLst>
          </p:cNvPr>
          <p:cNvSpPr/>
          <p:nvPr/>
        </p:nvSpPr>
        <p:spPr>
          <a:xfrm>
            <a:off x="8432419" y="3310788"/>
            <a:ext cx="1280160" cy="109728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Security review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BADF74-286B-F00B-F9BE-798174802838}"/>
              </a:ext>
            </a:extLst>
          </p:cNvPr>
          <p:cNvCxnSpPr>
            <a:stCxn id="5" idx="3"/>
            <a:endCxn id="16" idx="1"/>
          </p:cNvCxnSpPr>
          <p:nvPr/>
        </p:nvCxnSpPr>
        <p:spPr>
          <a:xfrm>
            <a:off x="1704975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014350-AD60-0880-AC72-2244785CDA21}"/>
              </a:ext>
            </a:extLst>
          </p:cNvPr>
          <p:cNvCxnSpPr/>
          <p:nvPr/>
        </p:nvCxnSpPr>
        <p:spPr>
          <a:xfrm>
            <a:off x="3752596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458F58-F302-7B90-517C-974E4EA94BB7}"/>
              </a:ext>
            </a:extLst>
          </p:cNvPr>
          <p:cNvCxnSpPr/>
          <p:nvPr/>
        </p:nvCxnSpPr>
        <p:spPr>
          <a:xfrm>
            <a:off x="5800217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228C6C-62A0-C191-68EC-D5ECBE9197A3}"/>
              </a:ext>
            </a:extLst>
          </p:cNvPr>
          <p:cNvCxnSpPr/>
          <p:nvPr/>
        </p:nvCxnSpPr>
        <p:spPr>
          <a:xfrm>
            <a:off x="7756398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E90611DE-8C64-CC83-C682-42A5393AE9DE}"/>
              </a:ext>
            </a:extLst>
          </p:cNvPr>
          <p:cNvCxnSpPr>
            <a:cxnSpLocks/>
            <a:stCxn id="20" idx="4"/>
            <a:endCxn id="17" idx="2"/>
          </p:cNvCxnSpPr>
          <p:nvPr/>
        </p:nvCxnSpPr>
        <p:spPr>
          <a:xfrm rot="5400000" flipH="1">
            <a:off x="6979158" y="2314727"/>
            <a:ext cx="228600" cy="3958082"/>
          </a:xfrm>
          <a:prstGeom prst="curvedConnector3">
            <a:avLst>
              <a:gd name="adj1" fmla="val -305556"/>
            </a:avLst>
          </a:prstGeom>
          <a:ln w="38100">
            <a:solidFill>
              <a:srgbClr val="C00000"/>
            </a:solidFill>
            <a:headEnd type="none" w="lg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ACBF8B-818C-FDA1-DBF6-DE24BC1C4273}"/>
              </a:ext>
            </a:extLst>
          </p:cNvPr>
          <p:cNvSpPr txBox="1"/>
          <p:nvPr/>
        </p:nvSpPr>
        <p:spPr>
          <a:xfrm>
            <a:off x="3775456" y="1692464"/>
            <a:ext cx="404952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New Connect Product</a:t>
            </a:r>
          </a:p>
        </p:txBody>
      </p:sp>
    </p:spTree>
    <p:extLst>
      <p:ext uri="{BB962C8B-B14F-4D97-AF65-F5344CB8AC3E}">
        <p14:creationId xmlns:p14="http://schemas.microsoft.com/office/powerpoint/2010/main" val="1612256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team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013075"/>
            <a:ext cx="94174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D4C0C7-CAD2-613A-8CB2-F58086C442FF}"/>
              </a:ext>
            </a:extLst>
          </p:cNvPr>
          <p:cNvSpPr/>
          <p:nvPr/>
        </p:nvSpPr>
        <p:spPr>
          <a:xfrm>
            <a:off x="333375" y="3539882"/>
            <a:ext cx="1371600" cy="639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User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(scientist)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53E58-66C9-847F-A1EA-5A6D945B0E38}"/>
              </a:ext>
            </a:extLst>
          </p:cNvPr>
          <p:cNvSpPr/>
          <p:nvPr/>
        </p:nvSpPr>
        <p:spPr>
          <a:xfrm>
            <a:off x="2380996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Section Power User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14EEF3-17D6-B903-3E5B-043E61F4BA16}"/>
              </a:ext>
            </a:extLst>
          </p:cNvPr>
          <p:cNvSpPr/>
          <p:nvPr/>
        </p:nvSpPr>
        <p:spPr>
          <a:xfrm>
            <a:off x="4428617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CBM Product Specialist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7751BC-AC88-8DEA-ADA8-F5C2C66BCA5A}"/>
              </a:ext>
            </a:extLst>
          </p:cNvPr>
          <p:cNvSpPr/>
          <p:nvPr/>
        </p:nvSpPr>
        <p:spPr>
          <a:xfrm>
            <a:off x="10388600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2"/>
                </a:solidFill>
              </a:rPr>
              <a:t>Posit Connect Publisher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E6CBC-5A4F-7D7B-30A8-D04B0CBE2C2C}"/>
              </a:ext>
            </a:extLst>
          </p:cNvPr>
          <p:cNvSpPr/>
          <p:nvPr/>
        </p:nvSpPr>
        <p:spPr>
          <a:xfrm>
            <a:off x="6476238" y="3356508"/>
            <a:ext cx="1280160" cy="100584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Content review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AB417C-A957-C4B9-E6FF-CFBF17278AA6}"/>
              </a:ext>
            </a:extLst>
          </p:cNvPr>
          <p:cNvSpPr/>
          <p:nvPr/>
        </p:nvSpPr>
        <p:spPr>
          <a:xfrm>
            <a:off x="8432419" y="3310788"/>
            <a:ext cx="1280160" cy="109728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Security review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BADF74-286B-F00B-F9BE-798174802838}"/>
              </a:ext>
            </a:extLst>
          </p:cNvPr>
          <p:cNvCxnSpPr>
            <a:stCxn id="5" idx="3"/>
            <a:endCxn id="16" idx="1"/>
          </p:cNvCxnSpPr>
          <p:nvPr/>
        </p:nvCxnSpPr>
        <p:spPr>
          <a:xfrm>
            <a:off x="1704975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014350-AD60-0880-AC72-2244785CDA21}"/>
              </a:ext>
            </a:extLst>
          </p:cNvPr>
          <p:cNvCxnSpPr/>
          <p:nvPr/>
        </p:nvCxnSpPr>
        <p:spPr>
          <a:xfrm>
            <a:off x="3752596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458F58-F302-7B90-517C-974E4EA94BB7}"/>
              </a:ext>
            </a:extLst>
          </p:cNvPr>
          <p:cNvCxnSpPr/>
          <p:nvPr/>
        </p:nvCxnSpPr>
        <p:spPr>
          <a:xfrm>
            <a:off x="5800217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228C6C-62A0-C191-68EC-D5ECBE9197A3}"/>
              </a:ext>
            </a:extLst>
          </p:cNvPr>
          <p:cNvCxnSpPr/>
          <p:nvPr/>
        </p:nvCxnSpPr>
        <p:spPr>
          <a:xfrm>
            <a:off x="7756398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B33DC2-6BB0-A06F-3BCA-6A3C29EA40D8}"/>
              </a:ext>
            </a:extLst>
          </p:cNvPr>
          <p:cNvCxnSpPr/>
          <p:nvPr/>
        </p:nvCxnSpPr>
        <p:spPr>
          <a:xfrm>
            <a:off x="9712579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ACBF8B-818C-FDA1-DBF6-DE24BC1C4273}"/>
              </a:ext>
            </a:extLst>
          </p:cNvPr>
          <p:cNvSpPr txBox="1"/>
          <p:nvPr/>
        </p:nvSpPr>
        <p:spPr>
          <a:xfrm>
            <a:off x="3775456" y="1692464"/>
            <a:ext cx="404952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New Connect Product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FD522D-F2CC-477E-4E33-A631A9EAD945}"/>
              </a:ext>
            </a:extLst>
          </p:cNvPr>
          <p:cNvSpPr txBox="1"/>
          <p:nvPr/>
        </p:nvSpPr>
        <p:spPr>
          <a:xfrm>
            <a:off x="1996186" y="5490982"/>
            <a:ext cx="3477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Top expert (only 1 or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Final review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5C430D-B3E7-5A83-ACAD-3DEF0EE63856}"/>
              </a:ext>
            </a:extLst>
          </p:cNvPr>
          <p:cNvSpPr txBox="1"/>
          <p:nvPr/>
        </p:nvSpPr>
        <p:spPr>
          <a:xfrm>
            <a:off x="6325806" y="5552537"/>
            <a:ext cx="4443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Publishes apps / products</a:t>
            </a:r>
          </a:p>
        </p:txBody>
      </p:sp>
    </p:spTree>
    <p:extLst>
      <p:ext uri="{BB962C8B-B14F-4D97-AF65-F5344CB8AC3E}">
        <p14:creationId xmlns:p14="http://schemas.microsoft.com/office/powerpoint/2010/main" val="736801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team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013075"/>
            <a:ext cx="94174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D4C0C7-CAD2-613A-8CB2-F58086C442FF}"/>
              </a:ext>
            </a:extLst>
          </p:cNvPr>
          <p:cNvSpPr/>
          <p:nvPr/>
        </p:nvSpPr>
        <p:spPr>
          <a:xfrm>
            <a:off x="333375" y="3539882"/>
            <a:ext cx="1371600" cy="639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User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(scientist)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53E58-66C9-847F-A1EA-5A6D945B0E38}"/>
              </a:ext>
            </a:extLst>
          </p:cNvPr>
          <p:cNvSpPr/>
          <p:nvPr/>
        </p:nvSpPr>
        <p:spPr>
          <a:xfrm>
            <a:off x="2380996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Section Power User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14EEF3-17D6-B903-3E5B-043E61F4BA16}"/>
              </a:ext>
            </a:extLst>
          </p:cNvPr>
          <p:cNvSpPr/>
          <p:nvPr/>
        </p:nvSpPr>
        <p:spPr>
          <a:xfrm>
            <a:off x="4428617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CBM Product Specialist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7751BC-AC88-8DEA-ADA8-F5C2C66BCA5A}"/>
              </a:ext>
            </a:extLst>
          </p:cNvPr>
          <p:cNvSpPr/>
          <p:nvPr/>
        </p:nvSpPr>
        <p:spPr>
          <a:xfrm>
            <a:off x="10388600" y="35393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2"/>
                </a:solidFill>
              </a:rPr>
              <a:t>Posit Connect Publisher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E6CBC-5A4F-7D7B-30A8-D04B0CBE2C2C}"/>
              </a:ext>
            </a:extLst>
          </p:cNvPr>
          <p:cNvSpPr/>
          <p:nvPr/>
        </p:nvSpPr>
        <p:spPr>
          <a:xfrm>
            <a:off x="6476238" y="3356508"/>
            <a:ext cx="1280160" cy="100584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Content review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AB417C-A957-C4B9-E6FF-CFBF17278AA6}"/>
              </a:ext>
            </a:extLst>
          </p:cNvPr>
          <p:cNvSpPr/>
          <p:nvPr/>
        </p:nvSpPr>
        <p:spPr>
          <a:xfrm>
            <a:off x="8432419" y="3310788"/>
            <a:ext cx="1280160" cy="109728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Security review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BADF74-286B-F00B-F9BE-798174802838}"/>
              </a:ext>
            </a:extLst>
          </p:cNvPr>
          <p:cNvCxnSpPr>
            <a:stCxn id="5" idx="3"/>
            <a:endCxn id="16" idx="1"/>
          </p:cNvCxnSpPr>
          <p:nvPr/>
        </p:nvCxnSpPr>
        <p:spPr>
          <a:xfrm>
            <a:off x="1704975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014350-AD60-0880-AC72-2244785CDA21}"/>
              </a:ext>
            </a:extLst>
          </p:cNvPr>
          <p:cNvCxnSpPr/>
          <p:nvPr/>
        </p:nvCxnSpPr>
        <p:spPr>
          <a:xfrm>
            <a:off x="3752596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458F58-F302-7B90-517C-974E4EA94BB7}"/>
              </a:ext>
            </a:extLst>
          </p:cNvPr>
          <p:cNvCxnSpPr/>
          <p:nvPr/>
        </p:nvCxnSpPr>
        <p:spPr>
          <a:xfrm>
            <a:off x="5800217" y="3859428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228C6C-62A0-C191-68EC-D5ECBE9197A3}"/>
              </a:ext>
            </a:extLst>
          </p:cNvPr>
          <p:cNvCxnSpPr/>
          <p:nvPr/>
        </p:nvCxnSpPr>
        <p:spPr>
          <a:xfrm>
            <a:off x="7756398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B33DC2-6BB0-A06F-3BCA-6A3C29EA40D8}"/>
              </a:ext>
            </a:extLst>
          </p:cNvPr>
          <p:cNvCxnSpPr/>
          <p:nvPr/>
        </p:nvCxnSpPr>
        <p:spPr>
          <a:xfrm>
            <a:off x="9712579" y="3870756"/>
            <a:ext cx="676021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438CDD3-B052-F6C4-C158-59A6FF42A15A}"/>
              </a:ext>
            </a:extLst>
          </p:cNvPr>
          <p:cNvCxnSpPr>
            <a:cxnSpLocks/>
            <a:stCxn id="19" idx="0"/>
            <a:endCxn id="16" idx="0"/>
          </p:cNvCxnSpPr>
          <p:nvPr/>
        </p:nvCxnSpPr>
        <p:spPr>
          <a:xfrm rot="16200000" flipH="1" flipV="1">
            <a:off x="5000117" y="1423187"/>
            <a:ext cx="182880" cy="4049522"/>
          </a:xfrm>
          <a:prstGeom prst="curvedConnector3">
            <a:avLst>
              <a:gd name="adj1" fmla="val -326389"/>
            </a:avLst>
          </a:prstGeom>
          <a:ln w="38100">
            <a:solidFill>
              <a:srgbClr val="C00000"/>
            </a:solidFill>
            <a:headEnd type="none" w="lg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E90611DE-8C64-CC83-C682-42A5393AE9DE}"/>
              </a:ext>
            </a:extLst>
          </p:cNvPr>
          <p:cNvCxnSpPr>
            <a:cxnSpLocks/>
            <a:stCxn id="20" idx="4"/>
            <a:endCxn id="17" idx="2"/>
          </p:cNvCxnSpPr>
          <p:nvPr/>
        </p:nvCxnSpPr>
        <p:spPr>
          <a:xfrm rot="5400000" flipH="1">
            <a:off x="6979158" y="2314727"/>
            <a:ext cx="228600" cy="3958082"/>
          </a:xfrm>
          <a:prstGeom prst="curvedConnector3">
            <a:avLst>
              <a:gd name="adj1" fmla="val -305556"/>
            </a:avLst>
          </a:prstGeom>
          <a:ln w="38100">
            <a:solidFill>
              <a:srgbClr val="C00000"/>
            </a:solidFill>
            <a:headEnd type="none" w="lg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ACBF8B-818C-FDA1-DBF6-DE24BC1C4273}"/>
              </a:ext>
            </a:extLst>
          </p:cNvPr>
          <p:cNvSpPr txBox="1"/>
          <p:nvPr/>
        </p:nvSpPr>
        <p:spPr>
          <a:xfrm>
            <a:off x="3775456" y="1692464"/>
            <a:ext cx="404952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New Connect Product</a:t>
            </a:r>
          </a:p>
        </p:txBody>
      </p:sp>
    </p:spTree>
    <p:extLst>
      <p:ext uri="{BB962C8B-B14F-4D97-AF65-F5344CB8AC3E}">
        <p14:creationId xmlns:p14="http://schemas.microsoft.com/office/powerpoint/2010/main" val="3502858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DADA-9558-A3E5-2A50-4E28588B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7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Project implementation: team 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26FC6A-7251-E38C-39A5-21C5022A73DF}"/>
              </a:ext>
            </a:extLst>
          </p:cNvPr>
          <p:cNvCxnSpPr>
            <a:cxnSpLocks/>
          </p:cNvCxnSpPr>
          <p:nvPr/>
        </p:nvCxnSpPr>
        <p:spPr>
          <a:xfrm>
            <a:off x="1136206" y="1013075"/>
            <a:ext cx="94174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D4C0C7-CAD2-613A-8CB2-F58086C442FF}"/>
              </a:ext>
            </a:extLst>
          </p:cNvPr>
          <p:cNvSpPr/>
          <p:nvPr/>
        </p:nvSpPr>
        <p:spPr>
          <a:xfrm>
            <a:off x="333375" y="3971682"/>
            <a:ext cx="1371600" cy="63909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Single User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(scientist)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53E58-66C9-847F-A1EA-5A6D945B0E38}"/>
              </a:ext>
            </a:extLst>
          </p:cNvPr>
          <p:cNvSpPr/>
          <p:nvPr/>
        </p:nvSpPr>
        <p:spPr>
          <a:xfrm>
            <a:off x="2870041" y="39711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Section Power User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14EEF3-17D6-B903-3E5B-043E61F4BA16}"/>
              </a:ext>
            </a:extLst>
          </p:cNvPr>
          <p:cNvSpPr/>
          <p:nvPr/>
        </p:nvSpPr>
        <p:spPr>
          <a:xfrm>
            <a:off x="5406707" y="39711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CBM Product Specialist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7751BC-AC88-8DEA-ADA8-F5C2C66BCA5A}"/>
              </a:ext>
            </a:extLst>
          </p:cNvPr>
          <p:cNvSpPr/>
          <p:nvPr/>
        </p:nvSpPr>
        <p:spPr>
          <a:xfrm>
            <a:off x="10388600" y="3971188"/>
            <a:ext cx="1371600" cy="6400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2"/>
                </a:solidFill>
              </a:rPr>
              <a:t>Posit Connect Publisher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8E6CBC-5A4F-7D7B-30A8-D04B0CBE2C2C}"/>
              </a:ext>
            </a:extLst>
          </p:cNvPr>
          <p:cNvSpPr/>
          <p:nvPr/>
        </p:nvSpPr>
        <p:spPr>
          <a:xfrm>
            <a:off x="7943373" y="2865541"/>
            <a:ext cx="1280160" cy="100584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Content review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AB417C-A957-C4B9-E6FF-CFBF17278AA6}"/>
              </a:ext>
            </a:extLst>
          </p:cNvPr>
          <p:cNvSpPr/>
          <p:nvPr/>
        </p:nvSpPr>
        <p:spPr>
          <a:xfrm>
            <a:off x="7943373" y="4611829"/>
            <a:ext cx="1280160" cy="109728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Security review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BADF74-286B-F00B-F9BE-798174802838}"/>
              </a:ext>
            </a:extLst>
          </p:cNvPr>
          <p:cNvCxnSpPr>
            <a:stCxn id="5" idx="3"/>
            <a:endCxn id="16" idx="1"/>
          </p:cNvCxnSpPr>
          <p:nvPr/>
        </p:nvCxnSpPr>
        <p:spPr>
          <a:xfrm>
            <a:off x="1704975" y="4291228"/>
            <a:ext cx="1165066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014350-AD60-0880-AC72-2244785CDA2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241641" y="4291228"/>
            <a:ext cx="1165066" cy="0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458F58-F302-7B90-517C-974E4EA94BB7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778307" y="3368461"/>
            <a:ext cx="1165066" cy="922767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228C6C-62A0-C191-68EC-D5ECBE9197A3}"/>
              </a:ext>
            </a:extLst>
          </p:cNvPr>
          <p:cNvCxnSpPr>
            <a:cxnSpLocks/>
            <a:stCxn id="19" idx="6"/>
            <a:endCxn id="18" idx="1"/>
          </p:cNvCxnSpPr>
          <p:nvPr/>
        </p:nvCxnSpPr>
        <p:spPr>
          <a:xfrm>
            <a:off x="9223533" y="3368461"/>
            <a:ext cx="1165067" cy="922767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B33DC2-6BB0-A06F-3BCA-6A3C29EA40D8}"/>
              </a:ext>
            </a:extLst>
          </p:cNvPr>
          <p:cNvCxnSpPr>
            <a:cxnSpLocks/>
            <a:stCxn id="20" idx="6"/>
            <a:endCxn id="18" idx="1"/>
          </p:cNvCxnSpPr>
          <p:nvPr/>
        </p:nvCxnSpPr>
        <p:spPr>
          <a:xfrm flipV="1">
            <a:off x="9223533" y="4291228"/>
            <a:ext cx="1165067" cy="869241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438CDD3-B052-F6C4-C158-59A6FF42A15A}"/>
              </a:ext>
            </a:extLst>
          </p:cNvPr>
          <p:cNvCxnSpPr>
            <a:cxnSpLocks/>
            <a:stCxn id="16" idx="3"/>
            <a:endCxn id="16" idx="0"/>
          </p:cNvCxnSpPr>
          <p:nvPr/>
        </p:nvCxnSpPr>
        <p:spPr>
          <a:xfrm flipH="1" flipV="1">
            <a:off x="3555841" y="3971188"/>
            <a:ext cx="685800" cy="320040"/>
          </a:xfrm>
          <a:prstGeom prst="curvedConnector4">
            <a:avLst>
              <a:gd name="adj1" fmla="val -79629"/>
              <a:gd name="adj2" fmla="val 318254"/>
            </a:avLst>
          </a:prstGeom>
          <a:ln w="38100">
            <a:solidFill>
              <a:srgbClr val="008272"/>
            </a:solidFill>
            <a:headEnd type="none" w="lg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6ACBF8B-818C-FDA1-DBF6-DE24BC1C4273}"/>
              </a:ext>
            </a:extLst>
          </p:cNvPr>
          <p:cNvSpPr txBox="1"/>
          <p:nvPr/>
        </p:nvSpPr>
        <p:spPr>
          <a:xfrm>
            <a:off x="3775456" y="1692464"/>
            <a:ext cx="404952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Making changes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F3C77C-9A41-29DB-B704-F36ACDD33246}"/>
              </a:ext>
            </a:extLst>
          </p:cNvPr>
          <p:cNvCxnSpPr>
            <a:cxnSpLocks/>
            <a:stCxn id="17" idx="3"/>
            <a:endCxn id="20" idx="2"/>
          </p:cNvCxnSpPr>
          <p:nvPr/>
        </p:nvCxnSpPr>
        <p:spPr>
          <a:xfrm>
            <a:off x="6778307" y="4291228"/>
            <a:ext cx="1165066" cy="869241"/>
          </a:xfrm>
          <a:prstGeom prst="straightConnector1">
            <a:avLst/>
          </a:prstGeom>
          <a:ln w="38100">
            <a:solidFill>
              <a:srgbClr val="008272"/>
            </a:solidFill>
            <a:headEnd w="lg" len="lg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9CF5251-7B66-660F-BDAE-B3E651013D70}"/>
              </a:ext>
            </a:extLst>
          </p:cNvPr>
          <p:cNvSpPr txBox="1"/>
          <p:nvPr/>
        </p:nvSpPr>
        <p:spPr>
          <a:xfrm>
            <a:off x="3600291" y="2642381"/>
            <a:ext cx="128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Cosmetic edits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E72447-C2A3-ACB6-F2E5-29499E120A1A}"/>
              </a:ext>
            </a:extLst>
          </p:cNvPr>
          <p:cNvSpPr txBox="1"/>
          <p:nvPr/>
        </p:nvSpPr>
        <p:spPr>
          <a:xfrm>
            <a:off x="3896755" y="4630218"/>
            <a:ext cx="184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 edits</a:t>
            </a:r>
          </a:p>
          <a:p>
            <a:pPr algn="ctr"/>
            <a:r>
              <a:rPr lang="en-US" dirty="0"/>
              <a:t>Functional edits</a:t>
            </a:r>
          </a:p>
        </p:txBody>
      </p:sp>
    </p:spTree>
    <p:extLst>
      <p:ext uri="{BB962C8B-B14F-4D97-AF65-F5344CB8AC3E}">
        <p14:creationId xmlns:p14="http://schemas.microsoft.com/office/powerpoint/2010/main" val="1923217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232A-AFDA-1147-2A31-06264C0B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0F27-C0A2-9329-FB3B-202AA4E03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Workshop with Jupiter notebook</a:t>
            </a:r>
          </a:p>
          <a:p>
            <a:r>
              <a:rPr lang="en-US" dirty="0">
                <a:solidFill>
                  <a:schemeClr val="tx2"/>
                </a:solidFill>
              </a:rPr>
              <a:t>In-house documentation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Connect to Posit Connect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Developing an app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Developing a project</a:t>
            </a:r>
          </a:p>
          <a:p>
            <a:r>
              <a:rPr lang="en-US" dirty="0">
                <a:solidFill>
                  <a:schemeClr val="tx2"/>
                </a:solidFill>
              </a:rPr>
              <a:t>Support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Development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Verification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Deployment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Maintenance</a:t>
            </a:r>
          </a:p>
        </p:txBody>
      </p:sp>
      <p:pic>
        <p:nvPicPr>
          <p:cNvPr id="4" name="Picture 3" descr="A picture containing indoor, wall, person&#10;&#10;Description automatically generated">
            <a:extLst>
              <a:ext uri="{FF2B5EF4-FFF2-40B4-BE49-F238E27FC236}">
                <a16:creationId xmlns:a16="http://schemas.microsoft.com/office/drawing/2014/main" id="{C4DBB1AD-6B85-B6E2-FC59-99D4D31258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42" b="15519"/>
          <a:stretch/>
        </p:blipFill>
        <p:spPr>
          <a:xfrm>
            <a:off x="7741227" y="980008"/>
            <a:ext cx="3994998" cy="513767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070EFC-B333-CA5F-9FDB-10A66DA29007}"/>
              </a:ext>
            </a:extLst>
          </p:cNvPr>
          <p:cNvCxnSpPr>
            <a:cxnSpLocks/>
          </p:cNvCxnSpPr>
          <p:nvPr/>
        </p:nvCxnSpPr>
        <p:spPr>
          <a:xfrm>
            <a:off x="1136206" y="1381375"/>
            <a:ext cx="216579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6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3074" name="Picture 2" descr="No photo description available.">
            <a:extLst>
              <a:ext uri="{FF2B5EF4-FFF2-40B4-BE49-F238E27FC236}">
                <a16:creationId xmlns:a16="http://schemas.microsoft.com/office/drawing/2014/main" id="{3D331DA6-B509-C368-CCDF-50E3D8B47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123216">
            <a:off x="2696792" y="92608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 photo description available.">
            <a:extLst>
              <a:ext uri="{FF2B5EF4-FFF2-40B4-BE49-F238E27FC236}">
                <a16:creationId xmlns:a16="http://schemas.microsoft.com/office/drawing/2014/main" id="{99EC0BD0-A1DD-9920-71F0-FB99627B0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9309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8" name="Rectangle 308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9CB6E-2563-82A8-F27F-4E33668A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ptos Display" panose="020B0004020202020204" pitchFamily="34" charset="0"/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AC3E8-0ADD-F016-4ECE-ACD81D93F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948"/>
            <a:ext cx="3822189" cy="4640927"/>
          </a:xfrm>
        </p:spPr>
        <p:txBody>
          <a:bodyPr anchor="ctr" anchorCtr="0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Short term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Jumping rivers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Getting the server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Provide support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/>
                </a:solidFill>
              </a:rPr>
              <a:t>Mid term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Initial deployment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Progressive roll-out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2"/>
                </a:solidFill>
              </a:rPr>
              <a:t>Long term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Available for the whole agency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38F511-321F-5439-96E7-CC0240AEDBAB}"/>
              </a:ext>
            </a:extLst>
          </p:cNvPr>
          <p:cNvCxnSpPr>
            <a:cxnSpLocks/>
          </p:cNvCxnSpPr>
          <p:nvPr/>
        </p:nvCxnSpPr>
        <p:spPr>
          <a:xfrm>
            <a:off x="1073636" y="1637324"/>
            <a:ext cx="2329964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420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hexagon with green text&#10;&#10;Description automatically generated">
            <a:extLst>
              <a:ext uri="{FF2B5EF4-FFF2-40B4-BE49-F238E27FC236}">
                <a16:creationId xmlns:a16="http://schemas.microsoft.com/office/drawing/2014/main" id="{B91B64E9-8301-6804-A5FB-75D2AF5FF0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0" b="96266" l="2392" r="97608">
                        <a14:foregroundMark x1="22488" y1="31535" x2="26316" y2="28216"/>
                        <a14:foregroundMark x1="57895" y1="27801" x2="61722" y2="26971"/>
                        <a14:foregroundMark x1="61244" y1="51037" x2="60287" y2="63485"/>
                        <a14:foregroundMark x1="79426" y1="55602" x2="79904" y2="64730"/>
                        <a14:foregroundMark x1="88517" y1="57676" x2="85167" y2="64315"/>
                        <a14:foregroundMark x1="90909" y1="56017" x2="90909" y2="63485"/>
                        <a14:foregroundMark x1="91866" y1="68880" x2="91866" y2="68880"/>
                        <a14:foregroundMark x1="87081" y1="73859" x2="88038" y2="73444"/>
                        <a14:foregroundMark x1="45933" y1="60581" x2="45933" y2="60581"/>
                        <a14:foregroundMark x1="47368" y1="58921" x2="47368" y2="58921"/>
                        <a14:foregroundMark x1="59809" y1="20747" x2="59809" y2="20747"/>
                        <a14:foregroundMark x1="54067" y1="6224" x2="54067" y2="6224"/>
                        <a14:foregroundMark x1="51675" y1="3320" x2="51675" y2="3320"/>
                        <a14:foregroundMark x1="90909" y1="22407" x2="90909" y2="22407"/>
                        <a14:foregroundMark x1="95215" y1="26556" x2="95215" y2="26556"/>
                        <a14:foregroundMark x1="97608" y1="29876" x2="97608" y2="29876"/>
                        <a14:foregroundMark x1="49282" y1="95436" x2="49282" y2="95436"/>
                        <a14:foregroundMark x1="45933" y1="96680" x2="45933" y2="96680"/>
                        <a14:foregroundMark x1="8612" y1="75104" x2="8612" y2="75104"/>
                        <a14:foregroundMark x1="4785" y1="70124" x2="4785" y2="70124"/>
                        <a14:foregroundMark x1="2392" y1="65975" x2="2392" y2="65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06" y="3888152"/>
            <a:ext cx="1729503" cy="1994307"/>
          </a:xfrm>
          <a:prstGeom prst="rect">
            <a:avLst/>
          </a:prstGeom>
        </p:spPr>
      </p:pic>
      <p:pic>
        <p:nvPicPr>
          <p:cNvPr id="5" name="Picture 4" descr="A red hexagon with a white and white logo&#10;&#10;Description automatically generated">
            <a:extLst>
              <a:ext uri="{FF2B5EF4-FFF2-40B4-BE49-F238E27FC236}">
                <a16:creationId xmlns:a16="http://schemas.microsoft.com/office/drawing/2014/main" id="{56C89FB9-27E6-7309-B910-7C00041C8D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3" b="99167" l="2088" r="95616">
                        <a14:foregroundMark x1="47599" y1="4352" x2="47599" y2="4352"/>
                        <a14:foregroundMark x1="52088" y1="7222" x2="40397" y2="20370"/>
                        <a14:foregroundMark x1="40397" y1="20370" x2="42797" y2="36204"/>
                        <a14:foregroundMark x1="42797" y1="36204" x2="53758" y2="21759"/>
                        <a14:foregroundMark x1="53758" y1="21759" x2="52088" y2="21759"/>
                        <a14:foregroundMark x1="60125" y1="23148" x2="42171" y2="40556"/>
                        <a14:foregroundMark x1="42171" y1="40556" x2="70772" y2="26852"/>
                        <a14:foregroundMark x1="70772" y1="26852" x2="62422" y2="24259"/>
                        <a14:foregroundMark x1="32881" y1="10093" x2="18372" y2="22037"/>
                        <a14:foregroundMark x1="18372" y1="22037" x2="8455" y2="57407"/>
                        <a14:foregroundMark x1="8455" y1="57407" x2="36013" y2="78889"/>
                        <a14:foregroundMark x1="36013" y1="78889" x2="66597" y2="72963"/>
                        <a14:foregroundMark x1="66597" y1="72963" x2="81628" y2="46852"/>
                        <a14:foregroundMark x1="81628" y1="46852" x2="72547" y2="28704"/>
                        <a14:foregroundMark x1="72547" y1="28704" x2="57307" y2="23981"/>
                        <a14:foregroundMark x1="57307" y1="23981" x2="49269" y2="23704"/>
                        <a14:foregroundMark x1="57933" y1="21204" x2="34656" y2="36296"/>
                        <a14:foregroundMark x1="34656" y1="36296" x2="39666" y2="63796"/>
                        <a14:foregroundMark x1="39666" y1="63796" x2="75992" y2="28981"/>
                        <a14:foregroundMark x1="75992" y1="28981" x2="57516" y2="17870"/>
                        <a14:foregroundMark x1="57516" y1="17870" x2="36848" y2="24167"/>
                        <a14:foregroundMark x1="36848" y1="24167" x2="35804" y2="25463"/>
                        <a14:foregroundMark x1="31628" y1="58981" x2="45198" y2="48889"/>
                        <a14:foregroundMark x1="45198" y1="48889" x2="45720" y2="46204"/>
                        <a14:foregroundMark x1="40292" y1="54167" x2="44468" y2="47315"/>
                        <a14:foregroundMark x1="41858" y1="51574" x2="43841" y2="49630"/>
                        <a14:foregroundMark x1="44154" y1="51296" x2="46660" y2="49907"/>
                        <a14:foregroundMark x1="46973" y1="49907" x2="46973" y2="49907"/>
                        <a14:foregroundMark x1="46347" y1="53241" x2="53445" y2="47315"/>
                        <a14:foregroundMark x1="51775" y1="50185" x2="51775" y2="50185"/>
                        <a14:foregroundMark x1="51775" y1="46759" x2="51775" y2="43889"/>
                        <a14:foregroundMark x1="53132" y1="41944" x2="55010" y2="39352"/>
                        <a14:foregroundMark x1="55637" y1="38796" x2="55637" y2="38796"/>
                        <a14:foregroundMark x1="55010" y1="39074" x2="54071" y2="39352"/>
                        <a14:foregroundMark x1="54071" y1="39352" x2="54071" y2="39352"/>
                        <a14:foregroundMark x1="55010" y1="34815" x2="55010" y2="34815"/>
                        <a14:foregroundMark x1="55010" y1="36481" x2="55010" y2="36481"/>
                        <a14:foregroundMark x1="55010" y1="36759" x2="51775" y2="43056"/>
                        <a14:foregroundMark x1="50522" y1="46759" x2="49582" y2="49630"/>
                        <a14:foregroundMark x1="49896" y1="47870" x2="49896" y2="47870"/>
                        <a14:foregroundMark x1="51461" y1="31667" x2="51461" y2="31667"/>
                        <a14:foregroundMark x1="54071" y1="31111" x2="54071" y2="31111"/>
                        <a14:foregroundMark x1="56576" y1="29444" x2="56576" y2="29444"/>
                        <a14:foregroundMark x1="68789" y1="26019" x2="68789" y2="26019"/>
                        <a14:foregroundMark x1="68476" y1="28519" x2="68476" y2="28519"/>
                        <a14:foregroundMark x1="63361" y1="39352" x2="61378" y2="43333"/>
                        <a14:foregroundMark x1="55010" y1="48704" x2="55010" y2="48704"/>
                        <a14:foregroundMark x1="34134" y1="72037" x2="33507" y2="71204"/>
                        <a14:foregroundMark x1="32881" y1="71204" x2="32881" y2="71204"/>
                        <a14:foregroundMark x1="32255" y1="70926" x2="32255" y2="70093"/>
                        <a14:foregroundMark x1="17223" y1="71204" x2="14614" y2="70926"/>
                        <a14:foregroundMark x1="13674" y1="70648" x2="13674" y2="70648"/>
                        <a14:foregroundMark x1="11065" y1="68889" x2="11065" y2="68889"/>
                        <a14:foregroundMark x1="11065" y1="68333" x2="11065" y2="68333"/>
                        <a14:foregroundMark x1="40919" y1="62963" x2="40919" y2="62963"/>
                        <a14:foregroundMark x1="41232" y1="66667" x2="41232" y2="66667"/>
                        <a14:foregroundMark x1="40919" y1="67222" x2="40919" y2="67222"/>
                        <a14:foregroundMark x1="43424" y1="65833" x2="43424" y2="65833"/>
                        <a14:foregroundMark x1="43841" y1="67500" x2="43841" y2="67500"/>
                        <a14:foregroundMark x1="43424" y1="68611" x2="43424" y2="68611"/>
                        <a14:foregroundMark x1="39666" y1="70093" x2="39666" y2="70093"/>
                        <a14:foregroundMark x1="37996" y1="70370" x2="37996" y2="70370"/>
                        <a14:foregroundMark x1="37996" y1="68611" x2="37996" y2="67778"/>
                        <a14:foregroundMark x1="54384" y1="66944" x2="54384" y2="66944"/>
                        <a14:foregroundMark x1="54697" y1="66667" x2="54697" y2="66667"/>
                        <a14:foregroundMark x1="56576" y1="64352" x2="56576" y2="64352"/>
                        <a14:foregroundMark x1="56576" y1="65556" x2="56576" y2="65556"/>
                        <a14:foregroundMark x1="55950" y1="65185" x2="55010" y2="64907"/>
                        <a14:foregroundMark x1="55010" y1="64907" x2="55010" y2="64907"/>
                        <a14:foregroundMark x1="57307" y1="65185" x2="57307" y2="65185"/>
                        <a14:foregroundMark x1="57307" y1="65185" x2="57307" y2="65185"/>
                        <a14:foregroundMark x1="57307" y1="66111" x2="57307" y2="66111"/>
                        <a14:foregroundMark x1="63048" y1="66389" x2="63048" y2="66389"/>
                        <a14:foregroundMark x1="63361" y1="68056" x2="63361" y2="68056"/>
                        <a14:foregroundMark x1="65866" y1="69444" x2="67223" y2="69444"/>
                        <a14:foregroundMark x1="67537" y1="69444" x2="67537" y2="69444"/>
                        <a14:foregroundMark x1="71712" y1="68056" x2="78392" y2="67500"/>
                        <a14:foregroundMark x1="79645" y1="69444" x2="89353" y2="67222"/>
                        <a14:foregroundMark x1="92171" y1="70093" x2="90919" y2="68333"/>
                        <a14:foregroundMark x1="92484" y1="75741" x2="92484" y2="75741"/>
                        <a14:foregroundMark x1="52818" y1="95370" x2="62735" y2="86019"/>
                        <a14:foregroundMark x1="95407" y1="60926" x2="95720" y2="56944"/>
                        <a14:foregroundMark x1="4071" y1="35926" x2="2088" y2="44167"/>
                        <a14:foregroundMark x1="9499" y1="63519" x2="11065" y2="66667"/>
                        <a14:foregroundMark x1="49687" y1="98611" x2="49687" y2="98611"/>
                        <a14:foregroundMark x1="49478" y1="99259" x2="49478" y2="99259"/>
                        <a14:foregroundMark x1="49687" y1="463" x2="49687" y2="463"/>
                        <a14:foregroundMark x1="33194" y1="68148" x2="33194" y2="68148"/>
                        <a14:foregroundMark x1="34447" y1="68333" x2="34447" y2="68333"/>
                        <a14:foregroundMark x1="29749" y1="68796" x2="33090" y2="75556"/>
                        <a14:foregroundMark x1="49896" y1="65185" x2="45720" y2="72130"/>
                        <a14:foregroundMark x1="61169" y1="67315" x2="50626" y2="72130"/>
                        <a14:foregroundMark x1="83299" y1="65463" x2="76931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1280" y="2030253"/>
            <a:ext cx="1769024" cy="1994307"/>
          </a:xfrm>
          <a:prstGeom prst="rect">
            <a:avLst/>
          </a:prstGeom>
        </p:spPr>
      </p:pic>
      <p:pic>
        <p:nvPicPr>
          <p:cNvPr id="6" name="Picture 5" descr="A blue hexagon with white text&#10;&#10;Description automatically generated">
            <a:extLst>
              <a:ext uri="{FF2B5EF4-FFF2-40B4-BE49-F238E27FC236}">
                <a16:creationId xmlns:a16="http://schemas.microsoft.com/office/drawing/2014/main" id="{916A1E1F-9EDD-C459-8C64-02B1F70C290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7464" y="2030253"/>
            <a:ext cx="1717652" cy="1991481"/>
          </a:xfrm>
          <a:prstGeom prst="rect">
            <a:avLst/>
          </a:prstGeom>
        </p:spPr>
      </p:pic>
      <p:pic>
        <p:nvPicPr>
          <p:cNvPr id="7" name="Picture 6" descr="A blue hexagon with white text&#10;&#10;Description automatically generated">
            <a:extLst>
              <a:ext uri="{FF2B5EF4-FFF2-40B4-BE49-F238E27FC236}">
                <a16:creationId xmlns:a16="http://schemas.microsoft.com/office/drawing/2014/main" id="{41F561A8-BFA5-AC98-4E5F-A95894E59D3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620" y="3888153"/>
            <a:ext cx="1725470" cy="1991481"/>
          </a:xfrm>
          <a:prstGeom prst="rect">
            <a:avLst/>
          </a:prstGeom>
        </p:spPr>
      </p:pic>
      <p:pic>
        <p:nvPicPr>
          <p:cNvPr id="8" name="Picture 7" descr="A hexagon with a pin in the center&#10;&#10;Description automatically generated">
            <a:extLst>
              <a:ext uri="{FF2B5EF4-FFF2-40B4-BE49-F238E27FC236}">
                <a16:creationId xmlns:a16="http://schemas.microsoft.com/office/drawing/2014/main" id="{A0C568E4-3690-6D3C-E101-AB1FACCB359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228" y="3888152"/>
            <a:ext cx="1725470" cy="199148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1498A95-C77F-C1C1-639E-A4BC88CB6B77}"/>
              </a:ext>
            </a:extLst>
          </p:cNvPr>
          <p:cNvSpPr txBox="1">
            <a:spLocks/>
          </p:cNvSpPr>
          <p:nvPr/>
        </p:nvSpPr>
        <p:spPr>
          <a:xfrm>
            <a:off x="838200" y="2489375"/>
            <a:ext cx="4124712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Web applications: Shiny</a:t>
            </a:r>
          </a:p>
          <a:p>
            <a:r>
              <a:rPr lang="en-US" sz="2000" dirty="0">
                <a:solidFill>
                  <a:schemeClr val="tx2"/>
                </a:solidFill>
              </a:rPr>
              <a:t>Automated reports: R Markdown / Quarto</a:t>
            </a:r>
          </a:p>
          <a:p>
            <a:r>
              <a:rPr lang="en-US" sz="2000" dirty="0">
                <a:solidFill>
                  <a:schemeClr val="tx2"/>
                </a:solidFill>
              </a:rPr>
              <a:t>Application Programming Interface (APIs)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</a:rPr>
              <a:t>Code via R Studio, management online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69BCEDC-0626-FE54-FFB5-30F99531012B}"/>
              </a:ext>
            </a:extLst>
          </p:cNvPr>
          <p:cNvSpPr txBox="1">
            <a:spLocks/>
          </p:cNvSpPr>
          <p:nvPr/>
        </p:nvSpPr>
        <p:spPr>
          <a:xfrm>
            <a:off x="804671" y="802955"/>
            <a:ext cx="5786629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/>
                </a:solidFill>
              </a:rPr>
              <a:t>What can Posit Connect do?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AF34E0-5182-9EAB-4CB3-52CFDF7AF8A1}"/>
              </a:ext>
            </a:extLst>
          </p:cNvPr>
          <p:cNvCxnSpPr>
            <a:cxnSpLocks/>
          </p:cNvCxnSpPr>
          <p:nvPr/>
        </p:nvCxnSpPr>
        <p:spPr>
          <a:xfrm>
            <a:off x="1099039" y="1802424"/>
            <a:ext cx="5085861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754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5C97C3-32CF-B3DB-3CF4-2C02824C44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6243"/>
            <a:ext cx="12192000" cy="642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ED6F01-9B6C-9F34-2970-DB6AE3F9C1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8943">
            <a:off x="5590590" y="2786719"/>
            <a:ext cx="810209" cy="810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91AFA8-4B30-8621-47D5-A9CEA2159195}"/>
              </a:ext>
            </a:extLst>
          </p:cNvPr>
          <p:cNvSpPr txBox="1"/>
          <p:nvPr/>
        </p:nvSpPr>
        <p:spPr>
          <a:xfrm>
            <a:off x="2171784" y="5008475"/>
            <a:ext cx="1310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Posit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938D01-A169-FEE9-3A9D-F23D737BB40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796" y="2829268"/>
            <a:ext cx="866707" cy="10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02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2E446-5857-6C97-A789-FB263927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Discussion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12D2CE-8D08-708A-DC8B-D7B6A8826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125488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738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DE0CA393-6B11-8E45-7947-78CE444A840B}"/>
              </a:ext>
            </a:extLst>
          </p:cNvPr>
          <p:cNvSpPr txBox="1">
            <a:spLocks/>
          </p:cNvSpPr>
          <p:nvPr/>
        </p:nvSpPr>
        <p:spPr>
          <a:xfrm>
            <a:off x="3202686" y="-8954"/>
            <a:ext cx="5786629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2">
                    <a:alpha val="48000"/>
                  </a:schemeClr>
                </a:solidFill>
              </a:rPr>
              <a:t>What can Posit Connect do?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C748BC-D1F0-701C-B7F8-F040EF7B3FBD}"/>
              </a:ext>
            </a:extLst>
          </p:cNvPr>
          <p:cNvCxnSpPr>
            <a:cxnSpLocks/>
          </p:cNvCxnSpPr>
          <p:nvPr/>
        </p:nvCxnSpPr>
        <p:spPr>
          <a:xfrm>
            <a:off x="4051300" y="990515"/>
            <a:ext cx="4300690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574759-E716-ADD9-D3CD-4CED7F20B81B}"/>
              </a:ext>
            </a:extLst>
          </p:cNvPr>
          <p:cNvGrpSpPr/>
          <p:nvPr/>
        </p:nvGrpSpPr>
        <p:grpSpPr>
          <a:xfrm>
            <a:off x="1212397" y="549318"/>
            <a:ext cx="2181226" cy="2195510"/>
            <a:chOff x="551713" y="247650"/>
            <a:chExt cx="2181226" cy="219551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6285D30-0821-9110-BE1D-A09A8931FE1B}"/>
                </a:ext>
              </a:extLst>
            </p:cNvPr>
            <p:cNvSpPr/>
            <p:nvPr/>
          </p:nvSpPr>
          <p:spPr>
            <a:xfrm>
              <a:off x="551713" y="766759"/>
              <a:ext cx="2181226" cy="1676401"/>
            </a:xfrm>
            <a:prstGeom prst="roundRect">
              <a:avLst>
                <a:gd name="adj" fmla="val 14394"/>
              </a:avLst>
            </a:prstGeom>
            <a:solidFill>
              <a:schemeClr val="bg1"/>
            </a:solidFill>
            <a:ln w="57150"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SQL databases, APIs,  Azure databases, and blob storage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749292-EEE3-362D-233B-A40DFAE7B74C}"/>
                </a:ext>
              </a:extLst>
            </p:cNvPr>
            <p:cNvSpPr/>
            <p:nvPr/>
          </p:nvSpPr>
          <p:spPr>
            <a:xfrm>
              <a:off x="1057275" y="247650"/>
              <a:ext cx="1266825" cy="542924"/>
            </a:xfrm>
            <a:prstGeom prst="rect">
              <a:avLst/>
            </a:prstGeom>
            <a:solidFill>
              <a:srgbClr val="008272"/>
            </a:solidFill>
            <a:ln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External databases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7D77A4-803C-6C8B-63F9-74AF9ED26D7F}"/>
              </a:ext>
            </a:extLst>
          </p:cNvPr>
          <p:cNvGrpSpPr/>
          <p:nvPr/>
        </p:nvGrpSpPr>
        <p:grpSpPr>
          <a:xfrm>
            <a:off x="1024879" y="2979009"/>
            <a:ext cx="2556262" cy="1176337"/>
            <a:chOff x="344374" y="2666999"/>
            <a:chExt cx="2556262" cy="117633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F4B564E-7A44-C7EA-58D5-741DE4BE45BE}"/>
                </a:ext>
              </a:extLst>
            </p:cNvPr>
            <p:cNvSpPr/>
            <p:nvPr/>
          </p:nvSpPr>
          <p:spPr>
            <a:xfrm>
              <a:off x="344374" y="3200399"/>
              <a:ext cx="2556262" cy="64293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CSV files, R objects, 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A2FE19-F3CE-AD84-D602-5394F9BCF783}"/>
                </a:ext>
              </a:extLst>
            </p:cNvPr>
            <p:cNvSpPr/>
            <p:nvPr/>
          </p:nvSpPr>
          <p:spPr>
            <a:xfrm>
              <a:off x="1057274" y="2666999"/>
              <a:ext cx="1266825" cy="542924"/>
            </a:xfrm>
            <a:prstGeom prst="rect">
              <a:avLst/>
            </a:prstGeom>
            <a:solidFill>
              <a:srgbClr val="008272"/>
            </a:solidFill>
            <a:ln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“Local” data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9050FC-6D93-1E6D-CA27-412829DAEA0C}"/>
              </a:ext>
            </a:extLst>
          </p:cNvPr>
          <p:cNvGrpSpPr/>
          <p:nvPr/>
        </p:nvGrpSpPr>
        <p:grpSpPr>
          <a:xfrm>
            <a:off x="1441084" y="4616427"/>
            <a:ext cx="1723853" cy="1704976"/>
            <a:chOff x="2280587" y="4221892"/>
            <a:chExt cx="1723853" cy="170497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6E373E6-CAA3-071F-7704-9DDE80D612F8}"/>
                </a:ext>
              </a:extLst>
            </p:cNvPr>
            <p:cNvSpPr/>
            <p:nvPr/>
          </p:nvSpPr>
          <p:spPr>
            <a:xfrm>
              <a:off x="2280587" y="4802916"/>
              <a:ext cx="1715237" cy="1123952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 descr="A hexagon with a pin in the center&#10;&#10;Description automatically generated">
              <a:extLst>
                <a:ext uri="{FF2B5EF4-FFF2-40B4-BE49-F238E27FC236}">
                  <a16:creationId xmlns:a16="http://schemas.microsoft.com/office/drawing/2014/main" id="{694CD19B-7BFB-7134-03D1-639B0C3C1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3591" y="4921059"/>
              <a:ext cx="773783" cy="89307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5392D0-923E-74BE-FD45-917362ED3AD1}"/>
                </a:ext>
              </a:extLst>
            </p:cNvPr>
            <p:cNvSpPr/>
            <p:nvPr/>
          </p:nvSpPr>
          <p:spPr>
            <a:xfrm>
              <a:off x="2289203" y="4221892"/>
              <a:ext cx="1715237" cy="542924"/>
            </a:xfrm>
            <a:prstGeom prst="rect">
              <a:avLst/>
            </a:prstGeom>
            <a:solidFill>
              <a:srgbClr val="008272"/>
            </a:solidFill>
            <a:ln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 persistent data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2D3F7-A02A-0216-D619-033E7B0D1A2E}"/>
              </a:ext>
            </a:extLst>
          </p:cNvPr>
          <p:cNvGrpSpPr/>
          <p:nvPr/>
        </p:nvGrpSpPr>
        <p:grpSpPr>
          <a:xfrm>
            <a:off x="8142906" y="2169382"/>
            <a:ext cx="2599394" cy="1619253"/>
            <a:chOff x="7914903" y="2385516"/>
            <a:chExt cx="2599394" cy="16192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E504198-C2B3-0E37-B53F-626A51CA09DF}"/>
                </a:ext>
              </a:extLst>
            </p:cNvPr>
            <p:cNvSpPr/>
            <p:nvPr/>
          </p:nvSpPr>
          <p:spPr>
            <a:xfrm>
              <a:off x="7914903" y="2918916"/>
              <a:ext cx="2599394" cy="108585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84B910-D41A-7187-37C9-EAD9F1EEE729}"/>
                </a:ext>
              </a:extLst>
            </p:cNvPr>
            <p:cNvSpPr/>
            <p:nvPr/>
          </p:nvSpPr>
          <p:spPr>
            <a:xfrm>
              <a:off x="8399192" y="2385516"/>
              <a:ext cx="1618166" cy="542924"/>
            </a:xfrm>
            <a:prstGeom prst="rect">
              <a:avLst/>
            </a:prstGeom>
            <a:solidFill>
              <a:srgbClr val="008272"/>
            </a:solidFill>
            <a:ln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Shiny Apps</a:t>
              </a:r>
            </a:p>
          </p:txBody>
        </p:sp>
        <p:pic>
          <p:nvPicPr>
            <p:cNvPr id="27" name="Picture 26" descr="A blue hexagon with white text&#10;&#10;Description automatically generated">
              <a:extLst>
                <a:ext uri="{FF2B5EF4-FFF2-40B4-BE49-F238E27FC236}">
                  <a16:creationId xmlns:a16="http://schemas.microsoft.com/office/drawing/2014/main" id="{D88E2072-12A8-945F-7F3A-23E3A51D5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5428" y="3063852"/>
              <a:ext cx="708536" cy="821272"/>
            </a:xfrm>
            <a:prstGeom prst="rect">
              <a:avLst/>
            </a:prstGeom>
          </p:spPr>
        </p:pic>
        <p:pic>
          <p:nvPicPr>
            <p:cNvPr id="28" name="Picture 27" descr="A hexagon with blue dots and black text&#10;&#10;Description automatically generated">
              <a:extLst>
                <a:ext uri="{FF2B5EF4-FFF2-40B4-BE49-F238E27FC236}">
                  <a16:creationId xmlns:a16="http://schemas.microsoft.com/office/drawing/2014/main" id="{AC0E6717-96EC-79A1-9025-1A9E3384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1982" y="3060536"/>
              <a:ext cx="708536" cy="817021"/>
            </a:xfrm>
            <a:prstGeom prst="rect">
              <a:avLst/>
            </a:prstGeom>
          </p:spPr>
        </p:pic>
        <p:pic>
          <p:nvPicPr>
            <p:cNvPr id="29" name="Picture 28" descr="A logo with colorful pliers&#10;&#10;Description automatically generated">
              <a:extLst>
                <a:ext uri="{FF2B5EF4-FFF2-40B4-BE49-F238E27FC236}">
                  <a16:creationId xmlns:a16="http://schemas.microsoft.com/office/drawing/2014/main" id="{19A0C32A-8C8E-99DC-F519-6403D2B3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15090" y="3060717"/>
              <a:ext cx="708536" cy="81702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DA866B-4962-ADF7-93F7-601FC495A23C}"/>
              </a:ext>
            </a:extLst>
          </p:cNvPr>
          <p:cNvGrpSpPr/>
          <p:nvPr/>
        </p:nvGrpSpPr>
        <p:grpSpPr>
          <a:xfrm>
            <a:off x="5153198" y="2317587"/>
            <a:ext cx="1593129" cy="1817096"/>
            <a:chOff x="3921551" y="2002429"/>
            <a:chExt cx="1593129" cy="181709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3DA3723-4140-685B-C174-8303C4579FBF}"/>
                </a:ext>
              </a:extLst>
            </p:cNvPr>
            <p:cNvSpPr/>
            <p:nvPr/>
          </p:nvSpPr>
          <p:spPr>
            <a:xfrm>
              <a:off x="3921551" y="2552700"/>
              <a:ext cx="1593129" cy="1266825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9421044-742B-0FCF-BCFF-B5ED28279F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4584"/>
            <a:stretch/>
          </p:blipFill>
          <p:spPr>
            <a:xfrm>
              <a:off x="4007276" y="3419687"/>
              <a:ext cx="1428500" cy="228600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8381A824-0201-3530-3A2E-FDB1E9271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-1771" t="-8340" r="86667" b="8340"/>
            <a:stretch/>
          </p:blipFill>
          <p:spPr>
            <a:xfrm>
              <a:off x="4313302" y="2634861"/>
              <a:ext cx="714376" cy="64650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67C26C-877D-7B3C-E202-3D55DA66512D}"/>
                </a:ext>
              </a:extLst>
            </p:cNvPr>
            <p:cNvSpPr/>
            <p:nvPr/>
          </p:nvSpPr>
          <p:spPr>
            <a:xfrm>
              <a:off x="4084702" y="2002429"/>
              <a:ext cx="1266825" cy="542924"/>
            </a:xfrm>
            <a:prstGeom prst="rect">
              <a:avLst/>
            </a:prstGeom>
            <a:solidFill>
              <a:srgbClr val="008272"/>
            </a:solidFill>
            <a:ln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Tadaa</a:t>
              </a:r>
              <a:r>
                <a:rPr lang="en-US" dirty="0">
                  <a:solidFill>
                    <a:schemeClr val="bg1"/>
                  </a:solidFill>
                </a:rPr>
                <a:t>!!!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41395B-B8BC-6C03-1C14-3BA6C8264A38}"/>
              </a:ext>
            </a:extLst>
          </p:cNvPr>
          <p:cNvCxnSpPr>
            <a:stCxn id="12" idx="3"/>
            <a:endCxn id="36" idx="1"/>
          </p:cNvCxnSpPr>
          <p:nvPr/>
        </p:nvCxnSpPr>
        <p:spPr>
          <a:xfrm>
            <a:off x="3393623" y="1906628"/>
            <a:ext cx="1759575" cy="1594643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43BE6A-D3DA-35B5-7E2E-F03ED992129C}"/>
              </a:ext>
            </a:extLst>
          </p:cNvPr>
          <p:cNvCxnSpPr>
            <a:cxnSpLocks/>
            <a:stCxn id="19" idx="3"/>
            <a:endCxn id="36" idx="1"/>
          </p:cNvCxnSpPr>
          <p:nvPr/>
        </p:nvCxnSpPr>
        <p:spPr>
          <a:xfrm flipV="1">
            <a:off x="3156321" y="3501271"/>
            <a:ext cx="1996877" cy="225815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1F7635-AD86-6FB0-86D5-F3D022CE6D33}"/>
              </a:ext>
            </a:extLst>
          </p:cNvPr>
          <p:cNvCxnSpPr>
            <a:cxnSpLocks/>
            <a:stCxn id="36" idx="3"/>
            <a:endCxn id="23" idx="1"/>
          </p:cNvCxnSpPr>
          <p:nvPr/>
        </p:nvCxnSpPr>
        <p:spPr>
          <a:xfrm flipV="1">
            <a:off x="6746327" y="3245709"/>
            <a:ext cx="1396579" cy="255562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902AD12-D4EF-AFD0-C16A-5DBDCCEB81AD}"/>
              </a:ext>
            </a:extLst>
          </p:cNvPr>
          <p:cNvCxnSpPr>
            <a:cxnSpLocks/>
            <a:stCxn id="50" idx="1"/>
            <a:endCxn id="36" idx="3"/>
          </p:cNvCxnSpPr>
          <p:nvPr/>
        </p:nvCxnSpPr>
        <p:spPr>
          <a:xfrm flipH="1" flipV="1">
            <a:off x="6746327" y="3501271"/>
            <a:ext cx="1605663" cy="2109892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B9F4A9-FE10-7E23-696C-F353516FB1BE}"/>
              </a:ext>
            </a:extLst>
          </p:cNvPr>
          <p:cNvCxnSpPr>
            <a:cxnSpLocks/>
            <a:stCxn id="36" idx="1"/>
            <a:endCxn id="16" idx="3"/>
          </p:cNvCxnSpPr>
          <p:nvPr/>
        </p:nvCxnSpPr>
        <p:spPr>
          <a:xfrm flipH="1">
            <a:off x="3581141" y="3501271"/>
            <a:ext cx="1572057" cy="332607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940C121-8F03-2F76-778D-E210E32F8F82}"/>
              </a:ext>
            </a:extLst>
          </p:cNvPr>
          <p:cNvCxnSpPr>
            <a:cxnSpLocks/>
            <a:stCxn id="56" idx="1"/>
            <a:endCxn id="36" idx="3"/>
          </p:cNvCxnSpPr>
          <p:nvPr/>
        </p:nvCxnSpPr>
        <p:spPr>
          <a:xfrm flipH="1">
            <a:off x="6746327" y="1419289"/>
            <a:ext cx="1781877" cy="2081982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20BB07-3D93-009E-51EE-508CFDB9930D}"/>
              </a:ext>
            </a:extLst>
          </p:cNvPr>
          <p:cNvGrpSpPr/>
          <p:nvPr/>
        </p:nvGrpSpPr>
        <p:grpSpPr>
          <a:xfrm>
            <a:off x="10913505" y="5385777"/>
            <a:ext cx="1110813" cy="1266825"/>
            <a:chOff x="6411063" y="327103"/>
            <a:chExt cx="1577664" cy="1613121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2BEA23FF-B3E4-9BA6-C501-167423B9D571}"/>
                </a:ext>
              </a:extLst>
            </p:cNvPr>
            <p:cNvSpPr/>
            <p:nvPr/>
          </p:nvSpPr>
          <p:spPr>
            <a:xfrm>
              <a:off x="6411063" y="854371"/>
              <a:ext cx="1577664" cy="108585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Dash apps, Git, dashboards, maps…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2D038B2-3F72-FCF3-4E7D-D577B6C71D7D}"/>
                </a:ext>
              </a:extLst>
            </p:cNvPr>
            <p:cNvSpPr/>
            <p:nvPr/>
          </p:nvSpPr>
          <p:spPr>
            <a:xfrm>
              <a:off x="6564365" y="327103"/>
              <a:ext cx="1266825" cy="542924"/>
            </a:xfrm>
            <a:prstGeom prst="rect">
              <a:avLst/>
            </a:prstGeom>
            <a:solidFill>
              <a:srgbClr val="008272"/>
            </a:solidFill>
            <a:ln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So much more…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68B8BE-3B48-E846-7B4B-470D66127C72}"/>
              </a:ext>
            </a:extLst>
          </p:cNvPr>
          <p:cNvGrpSpPr/>
          <p:nvPr/>
        </p:nvGrpSpPr>
        <p:grpSpPr>
          <a:xfrm>
            <a:off x="8351990" y="4128831"/>
            <a:ext cx="2181226" cy="2442353"/>
            <a:chOff x="7998251" y="4344965"/>
            <a:chExt cx="2181226" cy="244235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CA4C067-2F29-2081-1CE8-42BD1DB79286}"/>
                </a:ext>
              </a:extLst>
            </p:cNvPr>
            <p:cNvSpPr/>
            <p:nvPr/>
          </p:nvSpPr>
          <p:spPr>
            <a:xfrm>
              <a:off x="7998251" y="4867276"/>
              <a:ext cx="2181226" cy="1920042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50" descr="A red hexagon with a white and white logo&#10;&#10;Description automatically generated">
              <a:extLst>
                <a:ext uri="{FF2B5EF4-FFF2-40B4-BE49-F238E27FC236}">
                  <a16:creationId xmlns:a16="http://schemas.microsoft.com/office/drawing/2014/main" id="{EE423A59-F865-101F-C762-8B4722ED4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4865" y="4988656"/>
              <a:ext cx="811107" cy="914400"/>
            </a:xfrm>
            <a:prstGeom prst="rect">
              <a:avLst/>
            </a:prstGeom>
          </p:spPr>
        </p:pic>
        <p:pic>
          <p:nvPicPr>
            <p:cNvPr id="52" name="Picture 51" descr="A blue hexagon with white text&#10;&#10;Description automatically generated">
              <a:extLst>
                <a:ext uri="{FF2B5EF4-FFF2-40B4-BE49-F238E27FC236}">
                  <a16:creationId xmlns:a16="http://schemas.microsoft.com/office/drawing/2014/main" id="{AD53D5AF-3CE3-DD53-CDBB-597060E0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6250" y="4969606"/>
              <a:ext cx="811108" cy="936154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5893E1-6C6E-BCBF-DC00-774D337A85AA}"/>
                </a:ext>
              </a:extLst>
            </p:cNvPr>
            <p:cNvSpPr/>
            <p:nvPr/>
          </p:nvSpPr>
          <p:spPr>
            <a:xfrm>
              <a:off x="8374122" y="4344965"/>
              <a:ext cx="1491030" cy="542924"/>
            </a:xfrm>
            <a:prstGeom prst="rect">
              <a:avLst/>
            </a:prstGeom>
            <a:solidFill>
              <a:srgbClr val="008272"/>
            </a:solidFill>
            <a:ln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Automated reports</a:t>
              </a:r>
            </a:p>
          </p:txBody>
        </p:sp>
        <p:pic>
          <p:nvPicPr>
            <p:cNvPr id="54" name="Picture 53" descr="A hexagon with a logo&#10;&#10;Description automatically generated">
              <a:extLst>
                <a:ext uri="{FF2B5EF4-FFF2-40B4-BE49-F238E27FC236}">
                  <a16:creationId xmlns:a16="http://schemas.microsoft.com/office/drawing/2014/main" id="{494523F5-4978-FBA9-7088-A6EB68D1B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63842" y="5733677"/>
              <a:ext cx="918916" cy="100329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C211393-FBB9-AEDE-DB2B-54B4CB85267E}"/>
              </a:ext>
            </a:extLst>
          </p:cNvPr>
          <p:cNvGrpSpPr/>
          <p:nvPr/>
        </p:nvGrpSpPr>
        <p:grpSpPr>
          <a:xfrm>
            <a:off x="8528204" y="357577"/>
            <a:ext cx="1828799" cy="1604638"/>
            <a:chOff x="8287488" y="573711"/>
            <a:chExt cx="1828799" cy="1604638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5B56AC6-4C20-F201-A751-986FE9FF1558}"/>
                </a:ext>
              </a:extLst>
            </p:cNvPr>
            <p:cNvSpPr/>
            <p:nvPr/>
          </p:nvSpPr>
          <p:spPr>
            <a:xfrm>
              <a:off x="8287488" y="1092496"/>
              <a:ext cx="1828799" cy="108585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40D5C92-A5F5-2CFE-7CF8-C78CD847D556}"/>
                </a:ext>
              </a:extLst>
            </p:cNvPr>
            <p:cNvSpPr/>
            <p:nvPr/>
          </p:nvSpPr>
          <p:spPr>
            <a:xfrm>
              <a:off x="8568474" y="573711"/>
              <a:ext cx="1266825" cy="542924"/>
            </a:xfrm>
            <a:prstGeom prst="rect">
              <a:avLst/>
            </a:prstGeom>
            <a:solidFill>
              <a:srgbClr val="008272"/>
            </a:solidFill>
            <a:ln>
              <a:solidFill>
                <a:srgbClr val="00827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APIs</a:t>
              </a:r>
            </a:p>
          </p:txBody>
        </p:sp>
        <p:pic>
          <p:nvPicPr>
            <p:cNvPr id="58" name="Picture 57" descr="A hexagon with green text&#10;&#10;Description automatically generated">
              <a:extLst>
                <a:ext uri="{FF2B5EF4-FFF2-40B4-BE49-F238E27FC236}">
                  <a16:creationId xmlns:a16="http://schemas.microsoft.com/office/drawing/2014/main" id="{212A2CFB-5DD0-C714-8089-EA10F17DD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7879" y="1227208"/>
              <a:ext cx="700232" cy="807445"/>
            </a:xfrm>
            <a:prstGeom prst="rect">
              <a:avLst/>
            </a:prstGeom>
          </p:spPr>
        </p:pic>
        <p:pic>
          <p:nvPicPr>
            <p:cNvPr id="59" name="Picture 58" descr="A logo of a vase&#10;&#10;Description automatically generated">
              <a:extLst>
                <a:ext uri="{FF2B5EF4-FFF2-40B4-BE49-F238E27FC236}">
                  <a16:creationId xmlns:a16="http://schemas.microsoft.com/office/drawing/2014/main" id="{A5887292-B764-5678-99DE-64A4D6C45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32086" y="1209881"/>
              <a:ext cx="722654" cy="835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08EF-4079-5BC7-77C5-E44304D7C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2FDD4-6B93-50DF-5BA7-F540CFBF7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Sharing apps</a:t>
            </a:r>
          </a:p>
          <a:p>
            <a:r>
              <a:rPr lang="en-US" sz="2200" dirty="0"/>
              <a:t>Sharing data via pinboards</a:t>
            </a:r>
          </a:p>
          <a:p>
            <a:r>
              <a:rPr lang="en-US" sz="2200" dirty="0"/>
              <a:t>Sharing code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Version control</a:t>
            </a:r>
          </a:p>
          <a:p>
            <a:r>
              <a:rPr lang="en-US" sz="2200" dirty="0"/>
              <a:t>Quick development and iterations</a:t>
            </a:r>
          </a:p>
          <a:p>
            <a:r>
              <a:rPr lang="en-US" sz="2200" dirty="0"/>
              <a:t>Integration with Git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Communication with Azure</a:t>
            </a:r>
          </a:p>
          <a:p>
            <a:r>
              <a:rPr lang="en-US" sz="2200" dirty="0"/>
              <a:t>Identity management </a:t>
            </a:r>
          </a:p>
          <a:p>
            <a:r>
              <a:rPr lang="en-US" sz="2200" dirty="0"/>
              <a:t>Allowing you to publish to specific users or groups</a:t>
            </a:r>
          </a:p>
        </p:txBody>
      </p:sp>
      <p:pic>
        <p:nvPicPr>
          <p:cNvPr id="5" name="Picture 4" descr="A blue and yellow game&#10;&#10;Description automatically generated">
            <a:extLst>
              <a:ext uri="{FF2B5EF4-FFF2-40B4-BE49-F238E27FC236}">
                <a16:creationId xmlns:a16="http://schemas.microsoft.com/office/drawing/2014/main" id="{B731A8BD-ECA6-4D38-3E09-FBEEC7A57A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EE270B-82E4-BDAC-AA80-C4575628EE6B}"/>
              </a:ext>
            </a:extLst>
          </p:cNvPr>
          <p:cNvCxnSpPr>
            <a:cxnSpLocks/>
          </p:cNvCxnSpPr>
          <p:nvPr/>
        </p:nvCxnSpPr>
        <p:spPr>
          <a:xfrm>
            <a:off x="572493" y="1672954"/>
            <a:ext cx="10870207" cy="0"/>
          </a:xfrm>
          <a:prstGeom prst="line">
            <a:avLst/>
          </a:prstGeom>
          <a:ln w="38100">
            <a:solidFill>
              <a:srgbClr val="447099"/>
            </a:solidFill>
          </a:ln>
          <a:effectLst>
            <a:outerShdw blurRad="1524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505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33E46A0-CB3E-093F-A0BB-345298E38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547" y="643467"/>
            <a:ext cx="9932906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90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7A5C0-6CE7-5FF5-F4C0-849147B5F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A short history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920052-00C7-93F4-BA3F-5823D2149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venir Next LT W04 Light Italic" panose="020B0403020202090204" pitchFamily="34" charset="0"/>
              </a:rPr>
              <a:t>Buckle up, we’re going on an adventure!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0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7A5C0-6CE7-5FF5-F4C0-849147B5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 short history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3D92-0C69-4E6D-6CE0-E9B4CBF6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Initial needs and the underground spread : the Wild West</a:t>
            </a:r>
          </a:p>
          <a:p>
            <a:endParaRPr lang="en-US" sz="2200" dirty="0"/>
          </a:p>
        </p:txBody>
      </p:sp>
      <p:pic>
        <p:nvPicPr>
          <p:cNvPr id="5" name="Picture 4" descr="Two men holding guns and a poster&#10;&#10;Description automatically generated">
            <a:extLst>
              <a:ext uri="{FF2B5EF4-FFF2-40B4-BE49-F238E27FC236}">
                <a16:creationId xmlns:a16="http://schemas.microsoft.com/office/drawing/2014/main" id="{ECB2B34A-7FF1-AA22-2726-62C00946E4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7891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7A5C0-6CE7-5FF5-F4C0-849147B5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A short history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3D92-0C69-4E6D-6CE0-E9B4CBF6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First contact</a:t>
            </a:r>
          </a:p>
          <a:p>
            <a:endParaRPr lang="en-US" sz="2200" dirty="0"/>
          </a:p>
        </p:txBody>
      </p:sp>
      <p:pic>
        <p:nvPicPr>
          <p:cNvPr id="5" name="Picture 4" descr="A person and person sitting in front of a satellite dish&#10;&#10;Description automatically generated">
            <a:extLst>
              <a:ext uri="{FF2B5EF4-FFF2-40B4-BE49-F238E27FC236}">
                <a16:creationId xmlns:a16="http://schemas.microsoft.com/office/drawing/2014/main" id="{208CFECD-AE49-22AE-451D-9FFB4B7F5A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1901" y="0"/>
            <a:ext cx="4610100" cy="685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3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ahnschrift SemiCondense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30521</TotalTime>
  <Words>789</Words>
  <Application>Microsoft Office PowerPoint</Application>
  <PresentationFormat>Widescreen</PresentationFormat>
  <Paragraphs>206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Aptos</vt:lpstr>
      <vt:lpstr>Aptos Display</vt:lpstr>
      <vt:lpstr>Arial</vt:lpstr>
      <vt:lpstr>Avenir Next LT W04 Light Italic</vt:lpstr>
      <vt:lpstr>Bahnschrift SemiCondensed</vt:lpstr>
      <vt:lpstr>Calibri</vt:lpstr>
      <vt:lpstr>Roboto</vt:lpstr>
      <vt:lpstr>Wingdings</vt:lpstr>
      <vt:lpstr>Office Theme</vt:lpstr>
      <vt:lpstr>1_Office Theme</vt:lpstr>
      <vt:lpstr>Bringing Posit Connect and Shiny to the agency</vt:lpstr>
      <vt:lpstr>What is Posit connect?</vt:lpstr>
      <vt:lpstr>PowerPoint Presentation</vt:lpstr>
      <vt:lpstr>PowerPoint Presentation</vt:lpstr>
      <vt:lpstr>Advantages</vt:lpstr>
      <vt:lpstr>PowerPoint Presentation</vt:lpstr>
      <vt:lpstr>A short history</vt:lpstr>
      <vt:lpstr>A short history</vt:lpstr>
      <vt:lpstr>A short history</vt:lpstr>
      <vt:lpstr>A short history</vt:lpstr>
      <vt:lpstr>A short history</vt:lpstr>
      <vt:lpstr>A short history</vt:lpstr>
      <vt:lpstr>A short history</vt:lpstr>
      <vt:lpstr>A short history</vt:lpstr>
      <vt:lpstr>Posit Connect tools</vt:lpstr>
      <vt:lpstr>Project implementation: workflow</vt:lpstr>
      <vt:lpstr>Project implementation: workflow</vt:lpstr>
      <vt:lpstr>Project implementation: team structure</vt:lpstr>
      <vt:lpstr>Project implementation: team structure</vt:lpstr>
      <vt:lpstr>Project implementation: team structure</vt:lpstr>
      <vt:lpstr>Project implementation: team structure</vt:lpstr>
      <vt:lpstr>Project implementation: team structure</vt:lpstr>
      <vt:lpstr>Project implementation: team structure</vt:lpstr>
      <vt:lpstr>Project implementation: team structure</vt:lpstr>
      <vt:lpstr>Project implementation: team structure</vt:lpstr>
      <vt:lpstr>Project implementation: team structure</vt:lpstr>
      <vt:lpstr>Project implementation: team structure</vt:lpstr>
      <vt:lpstr>Teaching</vt:lpstr>
      <vt:lpstr>Future</vt:lpstr>
      <vt:lpstr>PowerPoint Presentation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Posit Connect and Shiny to the agency</dc:title>
  <dc:creator>Bled, Florent</dc:creator>
  <cp:lastModifiedBy>Bled, Florent</cp:lastModifiedBy>
  <cp:revision>35</cp:revision>
  <dcterms:created xsi:type="dcterms:W3CDTF">2024-03-20T19:55:35Z</dcterms:created>
  <dcterms:modified xsi:type="dcterms:W3CDTF">2024-05-08T15:47:12Z</dcterms:modified>
</cp:coreProperties>
</file>